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322" r:id="rId3"/>
    <p:sldId id="323" r:id="rId4"/>
    <p:sldId id="324" r:id="rId5"/>
    <p:sldId id="259" r:id="rId6"/>
    <p:sldId id="319" r:id="rId7"/>
    <p:sldId id="261" r:id="rId8"/>
    <p:sldId id="264" r:id="rId9"/>
    <p:sldId id="320" r:id="rId10"/>
    <p:sldId id="325" r:id="rId11"/>
    <p:sldId id="326" r:id="rId12"/>
    <p:sldId id="327" r:id="rId13"/>
    <p:sldId id="328" r:id="rId14"/>
    <p:sldId id="329" r:id="rId15"/>
    <p:sldId id="266" r:id="rId16"/>
    <p:sldId id="268" r:id="rId17"/>
    <p:sldId id="269" r:id="rId18"/>
    <p:sldId id="271" r:id="rId19"/>
    <p:sldId id="275" r:id="rId20"/>
    <p:sldId id="277" r:id="rId21"/>
    <p:sldId id="279" r:id="rId22"/>
    <p:sldId id="273" r:id="rId23"/>
    <p:sldId id="282" r:id="rId24"/>
    <p:sldId id="281" r:id="rId25"/>
    <p:sldId id="284" r:id="rId26"/>
    <p:sldId id="286" r:id="rId27"/>
    <p:sldId id="288" r:id="rId28"/>
    <p:sldId id="290"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B024B3-B189-4B4A-A2C3-6EEC3B35AFEE}" type="datetimeFigureOut">
              <a:rPr lang="en-US" smtClean="0"/>
              <a:pPr/>
              <a:t>02-Jul-19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024B3-B189-4B4A-A2C3-6EEC3B35AFEE}" type="datetimeFigureOut">
              <a:rPr lang="en-US" smtClean="0"/>
              <a:pPr/>
              <a:t>02-Jul-19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024B3-B189-4B4A-A2C3-6EEC3B35AFEE}" type="datetimeFigureOut">
              <a:rPr lang="en-US" smtClean="0"/>
              <a:pPr/>
              <a:t>02-Jul-19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024B3-B189-4B4A-A2C3-6EEC3B35AFEE}" type="datetimeFigureOut">
              <a:rPr lang="en-US" smtClean="0"/>
              <a:pPr/>
              <a:t>02-Jul-19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B024B3-B189-4B4A-A2C3-6EEC3B35AFEE}" type="datetimeFigureOut">
              <a:rPr lang="en-US" smtClean="0"/>
              <a:pPr/>
              <a:t>02-Jul-19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B024B3-B189-4B4A-A2C3-6EEC3B35AFEE}" type="datetimeFigureOut">
              <a:rPr lang="en-US" smtClean="0"/>
              <a:pPr/>
              <a:t>02-Jul-19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B024B3-B189-4B4A-A2C3-6EEC3B35AFEE}" type="datetimeFigureOut">
              <a:rPr lang="en-US" smtClean="0"/>
              <a:pPr/>
              <a:t>02-Jul-19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B024B3-B189-4B4A-A2C3-6EEC3B35AFEE}" type="datetimeFigureOut">
              <a:rPr lang="en-US" smtClean="0"/>
              <a:pPr/>
              <a:t>02-Jul-19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024B3-B189-4B4A-A2C3-6EEC3B35AFEE}" type="datetimeFigureOut">
              <a:rPr lang="en-US" smtClean="0"/>
              <a:pPr/>
              <a:t>02-Jul-19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024B3-B189-4B4A-A2C3-6EEC3B35AFEE}" type="datetimeFigureOut">
              <a:rPr lang="en-US" smtClean="0"/>
              <a:pPr/>
              <a:t>02-Jul-19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024B3-B189-4B4A-A2C3-6EEC3B35AFEE}" type="datetimeFigureOut">
              <a:rPr lang="en-US" smtClean="0"/>
              <a:pPr/>
              <a:t>02-Jul-19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311E0-528D-42F8-A7F4-55E93D4877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024B3-B189-4B4A-A2C3-6EEC3B35AFEE}" type="datetimeFigureOut">
              <a:rPr lang="en-US" smtClean="0"/>
              <a:pPr/>
              <a:t>02-Jul-19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311E0-528D-42F8-A7F4-55E93D4877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ppt-links/39-09.doc" TargetMode="Externa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slide" Target="slide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ppt-links/39-22b.doc" TargetMode="External"/><Relationship Id="rId1" Type="http://schemas.openxmlformats.org/officeDocument/2006/relationships/slideLayout" Target="../slideLayouts/slideLayout2.xml"/><Relationship Id="rId4" Type="http://schemas.openxmlformats.org/officeDocument/2006/relationships/hyperlink" Target="ppt-links/39-22a.doc"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ppt-links/39-22b.doc" TargetMode="External"/><Relationship Id="rId1" Type="http://schemas.openxmlformats.org/officeDocument/2006/relationships/slideLayout" Target="../slideLayouts/slideLayout2.xml"/><Relationship Id="rId4" Type="http://schemas.openxmlformats.org/officeDocument/2006/relationships/hyperlink" Target="ppt-links/39-22a.doc"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slide" Target="slide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hyperlink" Target="ppt-links/38-11.do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LABORATORY ANALYTICAL  TESTS</a:t>
            </a:r>
            <a:br>
              <a:rPr lang="en-US" b="1" dirty="0" smtClean="0"/>
            </a:br>
            <a:endParaRPr lang="en-US" b="1" dirty="0"/>
          </a:p>
        </p:txBody>
      </p:sp>
      <p:sp>
        <p:nvSpPr>
          <p:cNvPr id="3" name="Content Placeholder 2"/>
          <p:cNvSpPr>
            <a:spLocks noGrp="1"/>
          </p:cNvSpPr>
          <p:nvPr>
            <p:ph idx="1"/>
          </p:nvPr>
        </p:nvSpPr>
        <p:spPr>
          <a:xfrm>
            <a:off x="457200" y="1447800"/>
            <a:ext cx="8229600" cy="4678363"/>
          </a:xfrm>
        </p:spPr>
        <p:txBody>
          <a:bodyPr>
            <a:normAutofit/>
          </a:bodyPr>
          <a:lstStyle/>
          <a:p>
            <a:pPr>
              <a:buNone/>
            </a:pPr>
            <a:r>
              <a:rPr lang="en-US" sz="4400" b="1" dirty="0" smtClean="0"/>
              <a:t>1)Sampling</a:t>
            </a:r>
          </a:p>
          <a:p>
            <a:pPr>
              <a:buNone/>
            </a:pPr>
            <a:r>
              <a:rPr lang="en-US" sz="4400" b="1" dirty="0" smtClean="0"/>
              <a:t>2)Preparation of vegetable and animal drugs for analysis</a:t>
            </a:r>
          </a:p>
          <a:p>
            <a:pPr>
              <a:buNone/>
            </a:pPr>
            <a:r>
              <a:rPr lang="en-US" sz="4400" b="1" dirty="0" smtClean="0"/>
              <a:t>3)Analytical tests done</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DETERMINATION OF MOISTURE CONTENT</a:t>
            </a:r>
            <a:endParaRPr lang="en-US" dirty="0"/>
          </a:p>
        </p:txBody>
      </p:sp>
      <p:sp>
        <p:nvSpPr>
          <p:cNvPr id="3" name="Content Placeholder 2"/>
          <p:cNvSpPr>
            <a:spLocks noGrp="1"/>
          </p:cNvSpPr>
          <p:nvPr>
            <p:ph idx="1"/>
          </p:nvPr>
        </p:nvSpPr>
        <p:spPr/>
        <p:txBody>
          <a:bodyPr/>
          <a:lstStyle/>
          <a:p>
            <a:r>
              <a:rPr lang="en-US" dirty="0" smtClean="0">
                <a:solidFill>
                  <a:srgbClr val="FF0000"/>
                </a:solidFill>
              </a:rPr>
              <a:t>GRAVIMETRIC  METHOD</a:t>
            </a:r>
          </a:p>
          <a:p>
            <a:pPr>
              <a:buNone/>
            </a:pPr>
            <a:r>
              <a:rPr lang="en-US" dirty="0" smtClean="0"/>
              <a:t>    10g  of drug taken in an evaporating dish</a:t>
            </a:r>
          </a:p>
          <a:p>
            <a:pPr>
              <a:buNone/>
            </a:pPr>
            <a:r>
              <a:rPr lang="en-US" dirty="0" smtClean="0"/>
              <a:t>    Dried on </a:t>
            </a:r>
            <a:r>
              <a:rPr lang="en-US" smtClean="0"/>
              <a:t>a </a:t>
            </a:r>
            <a:r>
              <a:rPr lang="en-US" smtClean="0"/>
              <a:t>water bath </a:t>
            </a:r>
            <a:r>
              <a:rPr lang="en-US" dirty="0" smtClean="0"/>
              <a:t>and apparently dried</a:t>
            </a:r>
          </a:p>
          <a:p>
            <a:pPr>
              <a:buNone/>
            </a:pPr>
            <a:r>
              <a:rPr lang="en-US" dirty="0" smtClean="0"/>
              <a:t>    Transferred to an oven and dried at </a:t>
            </a:r>
            <a:r>
              <a:rPr lang="en-US" dirty="0" smtClean="0"/>
              <a:t> </a:t>
            </a:r>
            <a:r>
              <a:rPr lang="en-US" dirty="0" smtClean="0"/>
              <a:t>105</a:t>
            </a:r>
            <a:r>
              <a:rPr lang="en-US" baseline="30000" dirty="0" smtClean="0"/>
              <a:t>0</a:t>
            </a:r>
            <a:r>
              <a:rPr lang="en-US" dirty="0" smtClean="0"/>
              <a:t>C</a:t>
            </a:r>
          </a:p>
          <a:p>
            <a:pPr>
              <a:buNone/>
            </a:pPr>
            <a:r>
              <a:rPr lang="en-US" dirty="0" smtClean="0"/>
              <a:t>     for </a:t>
            </a:r>
            <a:r>
              <a:rPr lang="en-US" dirty="0" smtClean="0"/>
              <a:t>5hrs and weighed</a:t>
            </a:r>
          </a:p>
          <a:p>
            <a:pPr>
              <a:buNone/>
            </a:pPr>
            <a:r>
              <a:rPr lang="en-US" dirty="0" smtClean="0"/>
              <a:t>     Continued drying and weighing at 15 minutes intervals until two successive weighing show no difference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VOLUMETRIC METHOD(TOLUENE DISTILLATION METHOD)</a:t>
            </a:r>
            <a:endParaRPr lang="en-US" dirty="0"/>
          </a:p>
        </p:txBody>
      </p:sp>
      <p:sp>
        <p:nvSpPr>
          <p:cNvPr id="3" name="Content Placeholder 2"/>
          <p:cNvSpPr>
            <a:spLocks noGrp="1"/>
          </p:cNvSpPr>
          <p:nvPr>
            <p:ph idx="1"/>
          </p:nvPr>
        </p:nvSpPr>
        <p:spPr/>
        <p:txBody>
          <a:bodyPr/>
          <a:lstStyle/>
          <a:p>
            <a:r>
              <a:rPr lang="en-US" dirty="0" smtClean="0"/>
              <a:t>The drug sample and toluene is taken in a distilling flask and is distilled</a:t>
            </a:r>
          </a:p>
          <a:p>
            <a:r>
              <a:rPr lang="en-US" dirty="0" smtClean="0"/>
              <a:t>Toluene and water forms an </a:t>
            </a:r>
            <a:r>
              <a:rPr lang="en-US" dirty="0" err="1" smtClean="0"/>
              <a:t>azeotropic</a:t>
            </a:r>
            <a:r>
              <a:rPr lang="en-US" dirty="0" smtClean="0"/>
              <a:t> mixture and goes into </a:t>
            </a:r>
            <a:r>
              <a:rPr lang="en-US" dirty="0" err="1" smtClean="0"/>
              <a:t>condensor</a:t>
            </a:r>
            <a:endParaRPr lang="en-US" dirty="0" smtClean="0"/>
          </a:p>
          <a:p>
            <a:r>
              <a:rPr lang="en-US" dirty="0" smtClean="0"/>
              <a:t>The cooled </a:t>
            </a:r>
            <a:r>
              <a:rPr lang="en-US" dirty="0" err="1" smtClean="0"/>
              <a:t>vapour</a:t>
            </a:r>
            <a:r>
              <a:rPr lang="en-US" dirty="0" smtClean="0"/>
              <a:t> goes to receiver</a:t>
            </a:r>
          </a:p>
          <a:p>
            <a:r>
              <a:rPr lang="en-US" dirty="0" smtClean="0"/>
              <a:t>Water, being of greater density than toluene falls to graduated portion and quantity of water content is directly measured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TITRIMETRIC METHOD(KARL  FISCHER METHOD)</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dirty="0" smtClean="0">
                <a:solidFill>
                  <a:srgbClr val="FF0000"/>
                </a:solidFill>
              </a:rPr>
              <a:t>APPARATUS</a:t>
            </a:r>
          </a:p>
          <a:p>
            <a:r>
              <a:rPr lang="en-US" dirty="0" smtClean="0"/>
              <a:t>A closed apparatus with two burettes, titration vessel with electrodes and magnetic stirrer</a:t>
            </a:r>
          </a:p>
          <a:p>
            <a:pPr>
              <a:buNone/>
            </a:pPr>
            <a:r>
              <a:rPr lang="en-US" dirty="0" smtClean="0"/>
              <a:t> Two platinum electrodes immersed in solution to be titrated and current of 5-10 microamperes passed</a:t>
            </a:r>
          </a:p>
          <a:p>
            <a:pPr>
              <a:buNone/>
            </a:pPr>
            <a:r>
              <a:rPr lang="en-US" dirty="0" smtClean="0"/>
              <a:t>    The air within the apparatus is kept dry by calcium chloride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a:xfrm>
            <a:off x="457200" y="1219200"/>
            <a:ext cx="8229600" cy="5638800"/>
          </a:xfrm>
        </p:spPr>
        <p:txBody>
          <a:bodyPr>
            <a:normAutofit lnSpcReduction="10000"/>
          </a:bodyPr>
          <a:lstStyle/>
          <a:p>
            <a:r>
              <a:rPr lang="en-US" dirty="0" smtClean="0"/>
              <a:t>25 ml of methanol is taken in a titration flask and titrated to it’s end point using </a:t>
            </a:r>
            <a:r>
              <a:rPr lang="en-US" dirty="0" err="1" smtClean="0"/>
              <a:t>karl</a:t>
            </a:r>
            <a:r>
              <a:rPr lang="en-US" dirty="0" smtClean="0"/>
              <a:t> </a:t>
            </a:r>
            <a:r>
              <a:rPr lang="en-US" dirty="0" err="1" smtClean="0"/>
              <a:t>fischer</a:t>
            </a:r>
            <a:r>
              <a:rPr lang="en-US" dirty="0" smtClean="0"/>
              <a:t> reagent taken in burette</a:t>
            </a:r>
          </a:p>
          <a:p>
            <a:r>
              <a:rPr lang="en-US" dirty="0" smtClean="0"/>
              <a:t>A weighed amount of drug sample is taken and transferred to titration flask</a:t>
            </a:r>
          </a:p>
          <a:p>
            <a:r>
              <a:rPr lang="en-US" dirty="0" smtClean="0"/>
              <a:t>Stirred vigorously and titrated against </a:t>
            </a:r>
            <a:r>
              <a:rPr lang="en-US" dirty="0" err="1" smtClean="0"/>
              <a:t>karl</a:t>
            </a:r>
            <a:r>
              <a:rPr lang="en-US" dirty="0" smtClean="0"/>
              <a:t> </a:t>
            </a:r>
            <a:r>
              <a:rPr lang="en-US" dirty="0" err="1" smtClean="0"/>
              <a:t>fischer</a:t>
            </a:r>
            <a:r>
              <a:rPr lang="en-US" dirty="0" smtClean="0"/>
              <a:t> reagent</a:t>
            </a:r>
          </a:p>
          <a:p>
            <a:r>
              <a:rPr lang="en-US" dirty="0" smtClean="0"/>
              <a:t>The water content of the drug sample is calculated using the formula W=S  x F , Where S  = amount of reagent used, F is water equivalence factor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b="1" dirty="0" smtClean="0"/>
              <a:t>water equivalence factor</a:t>
            </a:r>
            <a:r>
              <a:rPr lang="en-US" dirty="0" smtClean="0"/>
              <a:t>, F in mg of </a:t>
            </a:r>
            <a:r>
              <a:rPr lang="en-US" b="1" dirty="0" smtClean="0"/>
              <a:t>water</a:t>
            </a:r>
            <a:r>
              <a:rPr lang="en-US" dirty="0" smtClean="0"/>
              <a:t> per ml of the reagent is given by the expression 0.1566 w/v, where w is the weight, in mg, of the sodium </a:t>
            </a:r>
            <a:r>
              <a:rPr lang="en-US" dirty="0" err="1" smtClean="0"/>
              <a:t>tartrate</a:t>
            </a:r>
            <a:r>
              <a:rPr lang="en-US" dirty="0" smtClean="0"/>
              <a:t> and v is the volume, in ml, of the reagent required.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0" descr="chap38-5"/>
          <p:cNvPicPr>
            <a:picLocks noChangeAspect="1" noChangeArrowheads="1"/>
          </p:cNvPicPr>
          <p:nvPr/>
        </p:nvPicPr>
        <p:blipFill>
          <a:blip r:embed="rId2"/>
          <a:srcRect/>
          <a:stretch>
            <a:fillRect/>
          </a:stretch>
        </p:blipFill>
        <p:spPr bwMode="auto">
          <a:xfrm>
            <a:off x="0" y="0"/>
            <a:ext cx="9144000" cy="6905625"/>
          </a:xfrm>
          <a:prstGeom prst="rect">
            <a:avLst/>
          </a:prstGeom>
          <a:noFill/>
          <a:ln w="9525">
            <a:noFill/>
            <a:miter lim="800000"/>
            <a:headEnd/>
            <a:tailEnd/>
          </a:ln>
        </p:spPr>
      </p:pic>
      <p:sp>
        <p:nvSpPr>
          <p:cNvPr id="22531" name="Rectangle 3"/>
          <p:cNvSpPr>
            <a:spLocks noGrp="1" noChangeArrowheads="1"/>
          </p:cNvSpPr>
          <p:nvPr>
            <p:ph type="body" idx="1"/>
          </p:nvPr>
        </p:nvSpPr>
        <p:spPr>
          <a:xfrm>
            <a:off x="0" y="838200"/>
            <a:ext cx="9144000" cy="5562600"/>
          </a:xfrm>
        </p:spPr>
        <p:txBody>
          <a:bodyPr/>
          <a:lstStyle/>
          <a:p>
            <a:pPr marL="660400" indent="-660400" algn="just" eaLnBrk="1" hangingPunct="1">
              <a:lnSpc>
                <a:spcPct val="90000"/>
              </a:lnSpc>
              <a:buFontTx/>
              <a:buNone/>
            </a:pPr>
            <a:r>
              <a:rPr lang="en-US" b="1" smtClean="0">
                <a:solidFill>
                  <a:srgbClr val="FFFF00"/>
                </a:solidFill>
              </a:rPr>
              <a:t>  BOILING RANGE – Is the range of temperature within which the whole liquid evaporates</a:t>
            </a:r>
          </a:p>
          <a:p>
            <a:pPr marL="660400" indent="-660400" algn="just" eaLnBrk="1" hangingPunct="1">
              <a:lnSpc>
                <a:spcPct val="90000"/>
              </a:lnSpc>
              <a:buFontTx/>
              <a:buNone/>
            </a:pPr>
            <a:r>
              <a:rPr lang="en-US" b="1" smtClean="0">
                <a:solidFill>
                  <a:srgbClr val="FFFF00"/>
                </a:solidFill>
              </a:rPr>
              <a:t>  MELTING  RANGE – Is the range between the temperature at which the substance begins to melt, as shown by the droplets and the temperature at which it completely melts, as shown by formation of droplets</a:t>
            </a:r>
          </a:p>
          <a:p>
            <a:pPr marL="660400" indent="-660400" algn="just" eaLnBrk="1" hangingPunct="1">
              <a:lnSpc>
                <a:spcPct val="90000"/>
              </a:lnSpc>
              <a:buFontTx/>
              <a:buNone/>
            </a:pPr>
            <a:r>
              <a:rPr lang="en-US" b="1" smtClean="0">
                <a:solidFill>
                  <a:srgbClr val="FFFF00"/>
                </a:solidFill>
              </a:rPr>
              <a:t>  CONGEALING TEMPERATURE – Is the highest temperature at which a liquid solidifies</a:t>
            </a:r>
          </a:p>
        </p:txBody>
      </p:sp>
      <p:sp>
        <p:nvSpPr>
          <p:cNvPr id="22532" name="Rectangle 9"/>
          <p:cNvSpPr>
            <a:spLocks noChangeArrowheads="1"/>
          </p:cNvSpPr>
          <p:nvPr/>
        </p:nvSpPr>
        <p:spPr bwMode="auto">
          <a:xfrm>
            <a:off x="228600" y="609600"/>
            <a:ext cx="8686800" cy="6096000"/>
          </a:xfrm>
          <a:prstGeom prst="rect">
            <a:avLst/>
          </a:prstGeom>
          <a:noFill/>
          <a:ln w="9525">
            <a:solidFill>
              <a:srgbClr val="006600"/>
            </a:solidFill>
            <a:miter lim="800000"/>
            <a:headEnd/>
            <a:tailEnd/>
          </a:ln>
        </p:spPr>
        <p:txBody>
          <a:bodyPr wrap="none" anchor="ctr"/>
          <a:lstStyle/>
          <a:p>
            <a:endParaRPr lang="en-US"/>
          </a:p>
        </p:txBody>
      </p:sp>
      <p:sp>
        <p:nvSpPr>
          <p:cNvPr id="13319" name="Rectangle 7"/>
          <p:cNvSpPr>
            <a:spLocks noChangeArrowheads="1"/>
          </p:cNvSpPr>
          <p:nvPr/>
        </p:nvSpPr>
        <p:spPr bwMode="auto">
          <a:xfrm>
            <a:off x="0" y="0"/>
            <a:ext cx="5791200" cy="609600"/>
          </a:xfrm>
          <a:prstGeom prst="rect">
            <a:avLst/>
          </a:prstGeom>
          <a:solidFill>
            <a:srgbClr val="006600"/>
          </a:solidFill>
          <a:ln w="9525">
            <a:noFill/>
            <a:miter lim="800000"/>
            <a:headEnd/>
            <a:tailEnd/>
          </a:ln>
          <a:effectLst/>
        </p:spPr>
        <p:txBody>
          <a:bodyPr anchor="ctr"/>
          <a:lstStyle/>
          <a:p>
            <a:pPr>
              <a:defRPr/>
            </a:pPr>
            <a:r>
              <a:rPr lang="en-US" sz="3200" b="1" dirty="0">
                <a:solidFill>
                  <a:srgbClr val="FFFF00"/>
                </a:solidFill>
                <a:effectLst>
                  <a:outerShdw blurRad="38100" dist="38100" dir="2700000" algn="tl">
                    <a:srgbClr val="000000"/>
                  </a:outerShdw>
                </a:effectLst>
                <a:latin typeface="Times New Roman" pitchFamily="18" charset="0"/>
              </a:rPr>
              <a:t> </a:t>
            </a:r>
            <a:endParaRPr lang="en-AU" sz="3200" b="1" dirty="0">
              <a:solidFill>
                <a:srgbClr val="FFFF00"/>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23555" name="Rectangle 3"/>
          <p:cNvSpPr>
            <a:spLocks noGrp="1" noChangeArrowheads="1"/>
          </p:cNvSpPr>
          <p:nvPr>
            <p:ph type="body" idx="1"/>
          </p:nvPr>
        </p:nvSpPr>
        <p:spPr>
          <a:xfrm>
            <a:off x="304800" y="457200"/>
            <a:ext cx="8229600" cy="6400800"/>
          </a:xfrm>
        </p:spPr>
        <p:txBody>
          <a:bodyPr/>
          <a:lstStyle/>
          <a:p>
            <a:pPr algn="just" eaLnBrk="1" hangingPunct="1"/>
            <a:r>
              <a:rPr lang="en-US" b="1" dirty="0" smtClean="0">
                <a:solidFill>
                  <a:srgbClr val="FFFF00"/>
                </a:solidFill>
              </a:rPr>
              <a:t>REFRACTIVE  INDEX – Is the ratio of the velocity of light in vacuum to its velocity in  the substance.</a:t>
            </a:r>
          </a:p>
          <a:p>
            <a:pPr algn="just" eaLnBrk="1" hangingPunct="1"/>
            <a:r>
              <a:rPr lang="en-US" b="1" dirty="0" smtClean="0">
                <a:solidFill>
                  <a:srgbClr val="FFFF00"/>
                </a:solidFill>
              </a:rPr>
              <a:t>Is determined by  REFRACTOMETER</a:t>
            </a:r>
          </a:p>
          <a:p>
            <a:pPr algn="just" eaLnBrk="1" hangingPunct="1"/>
            <a:r>
              <a:rPr lang="en-US" b="1" dirty="0" smtClean="0">
                <a:solidFill>
                  <a:srgbClr val="FFFF00"/>
                </a:solidFill>
              </a:rPr>
              <a:t>A  convenient instrument is the </a:t>
            </a:r>
            <a:r>
              <a:rPr lang="en-US" b="1" dirty="0" err="1" smtClean="0">
                <a:solidFill>
                  <a:srgbClr val="FFFF00"/>
                </a:solidFill>
              </a:rPr>
              <a:t>Abbe</a:t>
            </a:r>
            <a:r>
              <a:rPr lang="en-US" b="1" dirty="0" smtClean="0">
                <a:solidFill>
                  <a:srgbClr val="FFFF00"/>
                </a:solidFill>
              </a:rPr>
              <a:t> </a:t>
            </a:r>
            <a:r>
              <a:rPr lang="en-US" b="1" dirty="0" err="1" smtClean="0">
                <a:solidFill>
                  <a:srgbClr val="FFFF00"/>
                </a:solidFill>
              </a:rPr>
              <a:t>refractometer</a:t>
            </a:r>
            <a:r>
              <a:rPr lang="en-US" b="1" dirty="0" smtClean="0">
                <a:solidFill>
                  <a:srgbClr val="FFFF00"/>
                </a:solidFill>
              </a:rPr>
              <a:t>, in which the angle measured is the CRITICAL ANGLE for total reflection between glass of high refractive index and the </a:t>
            </a:r>
            <a:r>
              <a:rPr lang="en-US" b="1" dirty="0" err="1" smtClean="0">
                <a:solidFill>
                  <a:srgbClr val="FFFF00"/>
                </a:solidFill>
              </a:rPr>
              <a:t>subatance</a:t>
            </a:r>
            <a:r>
              <a:rPr lang="en-US" b="1" dirty="0" smtClean="0">
                <a:solidFill>
                  <a:srgbClr val="FFFF00"/>
                </a:solidFill>
              </a:rPr>
              <a:t> to be examined</a:t>
            </a:r>
          </a:p>
          <a:p>
            <a:pPr algn="just" eaLnBrk="1" hangingPunct="1"/>
            <a:r>
              <a:rPr lang="en-US" b="1" dirty="0" smtClean="0">
                <a:solidFill>
                  <a:srgbClr val="FFFF00"/>
                </a:solidFill>
              </a:rPr>
              <a:t>Refractive index of glycerin – 1.471</a:t>
            </a:r>
          </a:p>
          <a:p>
            <a:pPr algn="just" eaLnBrk="1" hangingPunct="1"/>
            <a:r>
              <a:rPr lang="en-US" b="1" dirty="0" smtClean="0">
                <a:solidFill>
                  <a:srgbClr val="FFFF00"/>
                </a:solidFill>
              </a:rPr>
              <a:t>Olive oil – 1.468</a:t>
            </a:r>
          </a:p>
        </p:txBody>
      </p:sp>
      <p:sp>
        <p:nvSpPr>
          <p:cNvPr id="23556" name="Rectangle 5"/>
          <p:cNvSpPr>
            <a:spLocks noChangeArrowheads="1"/>
          </p:cNvSpPr>
          <p:nvPr/>
        </p:nvSpPr>
        <p:spPr bwMode="auto">
          <a:xfrm>
            <a:off x="457200" y="3810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23557"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solidFill>
                  <a:srgbClr val="000000"/>
                </a:solidFill>
              </a:rPr>
              <a:t>REFRACTOMETER</a:t>
            </a:r>
          </a:p>
        </p:txBody>
      </p:sp>
      <p:pic>
        <p:nvPicPr>
          <p:cNvPr id="24579" name="Picture 2" descr="C:\Documents and Settings\Administrator\Desktop\refractometer.jpg"/>
          <p:cNvPicPr>
            <a:picLocks noGrp="1" noChangeAspect="1" noChangeArrowheads="1"/>
          </p:cNvPicPr>
          <p:nvPr>
            <p:ph idx="1"/>
          </p:nvPr>
        </p:nvPicPr>
        <p:blipFill>
          <a:blip r:embed="rId2"/>
          <a:srcRect/>
          <a:stretch>
            <a:fillRect/>
          </a:stretch>
        </p:blipFill>
        <p:spPr>
          <a:xfrm>
            <a:off x="990600" y="1295400"/>
            <a:ext cx="6477000" cy="5562600"/>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25603" name="Rectangle 3"/>
          <p:cNvSpPr>
            <a:spLocks noGrp="1" noChangeArrowheads="1"/>
          </p:cNvSpPr>
          <p:nvPr>
            <p:ph type="body" idx="1"/>
          </p:nvPr>
        </p:nvSpPr>
        <p:spPr>
          <a:xfrm>
            <a:off x="304800" y="0"/>
            <a:ext cx="8229600" cy="6858000"/>
          </a:xfrm>
        </p:spPr>
        <p:txBody>
          <a:bodyPr/>
          <a:lstStyle/>
          <a:p>
            <a:pPr algn="just" eaLnBrk="1" hangingPunct="1"/>
            <a:r>
              <a:rPr lang="en-US" b="1" smtClean="0">
                <a:solidFill>
                  <a:srgbClr val="FFFF00"/>
                </a:solidFill>
              </a:rPr>
              <a:t>OPTICAL  ROTATION – Is defined as the angle through which the plane of polarised light rotated when polarised light obtained from sodium vapour lamp passes through 1 decimeter thick layer of a liquid or a solution of a substance</a:t>
            </a:r>
          </a:p>
          <a:p>
            <a:pPr algn="just" eaLnBrk="1" hangingPunct="1"/>
            <a:r>
              <a:rPr lang="en-US" b="1" smtClean="0">
                <a:solidFill>
                  <a:srgbClr val="FFFF00"/>
                </a:solidFill>
              </a:rPr>
              <a:t>Is the property of a substance to rotate the plane of polarised light</a:t>
            </a:r>
          </a:p>
          <a:p>
            <a:pPr algn="just" eaLnBrk="1" hangingPunct="1"/>
            <a:r>
              <a:rPr lang="en-US" b="1" smtClean="0">
                <a:solidFill>
                  <a:srgbClr val="FFFF00"/>
                </a:solidFill>
              </a:rPr>
              <a:t>Substances are dextrorotatory if plane is rotated to right. Is designated by (+) sign and laevorotatory if rotated to left and  designated by  minus (-) sign</a:t>
            </a:r>
          </a:p>
        </p:txBody>
      </p:sp>
      <p:sp>
        <p:nvSpPr>
          <p:cNvPr id="25604" name="Rectangle 5"/>
          <p:cNvSpPr>
            <a:spLocks noChangeArrowheads="1"/>
          </p:cNvSpPr>
          <p:nvPr/>
        </p:nvSpPr>
        <p:spPr bwMode="auto">
          <a:xfrm>
            <a:off x="457200" y="3810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25605"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27651" name="Rectangle 3"/>
          <p:cNvSpPr>
            <a:spLocks noGrp="1" noChangeArrowheads="1"/>
          </p:cNvSpPr>
          <p:nvPr>
            <p:ph type="body" idx="1"/>
          </p:nvPr>
        </p:nvSpPr>
        <p:spPr>
          <a:xfrm>
            <a:off x="304800" y="381000"/>
            <a:ext cx="8229600" cy="6477000"/>
          </a:xfrm>
        </p:spPr>
        <p:txBody>
          <a:bodyPr/>
          <a:lstStyle/>
          <a:p>
            <a:pPr algn="just" eaLnBrk="1" hangingPunct="1"/>
            <a:r>
              <a:rPr lang="en-US" b="1" smtClean="0">
                <a:solidFill>
                  <a:srgbClr val="FFFF00"/>
                </a:solidFill>
              </a:rPr>
              <a:t>If  a beam of monochromatic light (single coloured with single wavelength is passed through crystal of iceland spar, it splits into 2, each vibrating in one plane. The light is said to be plane polarised. Combination of 2 iceland prisms is called Nicol Prism</a:t>
            </a:r>
          </a:p>
          <a:p>
            <a:pPr algn="just" eaLnBrk="1" hangingPunct="1"/>
            <a:r>
              <a:rPr lang="en-US" b="1" smtClean="0">
                <a:solidFill>
                  <a:srgbClr val="FFFF00"/>
                </a:solidFill>
              </a:rPr>
              <a:t>First prism is the Polariser and the second one is the Analyser. Both prisms are  kept in same line</a:t>
            </a:r>
          </a:p>
          <a:p>
            <a:pPr algn="just" eaLnBrk="1" hangingPunct="1"/>
            <a:r>
              <a:rPr lang="en-US" b="1" smtClean="0">
                <a:solidFill>
                  <a:srgbClr val="FFFF00"/>
                </a:solidFill>
              </a:rPr>
              <a:t>Mother  tincture is kept in between the polariser and analyser</a:t>
            </a:r>
          </a:p>
        </p:txBody>
      </p:sp>
      <p:sp>
        <p:nvSpPr>
          <p:cNvPr id="27652" name="Rectangle 5"/>
          <p:cNvSpPr>
            <a:spLocks noChangeArrowheads="1"/>
          </p:cNvSpPr>
          <p:nvPr/>
        </p:nvSpPr>
        <p:spPr bwMode="auto">
          <a:xfrm>
            <a:off x="457200" y="3810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27653"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Determination of foreign organic matter</a:t>
            </a:r>
          </a:p>
          <a:p>
            <a:r>
              <a:rPr lang="en-US" dirty="0" smtClean="0"/>
              <a:t>Total ash</a:t>
            </a:r>
          </a:p>
          <a:p>
            <a:r>
              <a:rPr lang="en-US" dirty="0" smtClean="0"/>
              <a:t>Alcohol insoluble ash</a:t>
            </a:r>
          </a:p>
          <a:p>
            <a:r>
              <a:rPr lang="en-US" dirty="0" smtClean="0"/>
              <a:t>Water soluble ash</a:t>
            </a:r>
          </a:p>
          <a:p>
            <a:r>
              <a:rPr lang="en-US" dirty="0" smtClean="0"/>
              <a:t>Moisture content</a:t>
            </a:r>
          </a:p>
          <a:p>
            <a:r>
              <a:rPr lang="en-US" dirty="0" smtClean="0"/>
              <a:t>Total  solids</a:t>
            </a:r>
          </a:p>
          <a:p>
            <a:r>
              <a:rPr lang="en-US" dirty="0" smtClean="0"/>
              <a:t>Alcohol soluble chemical constituents</a:t>
            </a:r>
          </a:p>
          <a:p>
            <a:r>
              <a:rPr lang="en-US" dirty="0" smtClean="0"/>
              <a:t>Water soluble constituents</a:t>
            </a:r>
          </a:p>
          <a:p>
            <a:r>
              <a:rPr lang="en-US" dirty="0" smtClean="0"/>
              <a:t>Alcohol content</a:t>
            </a:r>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28675" name="Rectangle 3"/>
          <p:cNvSpPr>
            <a:spLocks noGrp="1" noChangeArrowheads="1"/>
          </p:cNvSpPr>
          <p:nvPr>
            <p:ph type="body" idx="1"/>
          </p:nvPr>
        </p:nvSpPr>
        <p:spPr>
          <a:xfrm>
            <a:off x="304800" y="381000"/>
            <a:ext cx="8229600" cy="6477000"/>
          </a:xfrm>
        </p:spPr>
        <p:txBody>
          <a:bodyPr/>
          <a:lstStyle/>
          <a:p>
            <a:pPr algn="just" eaLnBrk="1" hangingPunct="1"/>
            <a:endParaRPr lang="en-US" b="1" smtClean="0">
              <a:solidFill>
                <a:srgbClr val="FFFF00"/>
              </a:solidFill>
            </a:endParaRPr>
          </a:p>
          <a:p>
            <a:pPr algn="just" eaLnBrk="1" hangingPunct="1"/>
            <a:r>
              <a:rPr lang="en-US" b="1" smtClean="0">
                <a:solidFill>
                  <a:srgbClr val="FFFF00"/>
                </a:solidFill>
              </a:rPr>
              <a:t>The monochromatic light passing through the first prism gets polarised and the plane of polarisation is rotated to left  or right by the analyser</a:t>
            </a:r>
          </a:p>
          <a:p>
            <a:pPr algn="just" eaLnBrk="1" hangingPunct="1"/>
            <a:endParaRPr lang="en-US" b="1" smtClean="0">
              <a:solidFill>
                <a:srgbClr val="FFFF00"/>
              </a:solidFill>
            </a:endParaRPr>
          </a:p>
          <a:p>
            <a:pPr algn="just" eaLnBrk="1" hangingPunct="1"/>
            <a:endParaRPr lang="en-US" b="1" smtClean="0">
              <a:solidFill>
                <a:srgbClr val="FFFF00"/>
              </a:solidFill>
            </a:endParaRPr>
          </a:p>
          <a:p>
            <a:pPr algn="just" eaLnBrk="1" hangingPunct="1"/>
            <a:r>
              <a:rPr lang="en-US" b="1" smtClean="0">
                <a:solidFill>
                  <a:srgbClr val="FFFF00"/>
                </a:solidFill>
              </a:rPr>
              <a:t> The property by virtue of which many organic compounds turn the plane of polarised light to a clock wise or anti-clockwise direction is called optical activity</a:t>
            </a:r>
          </a:p>
          <a:p>
            <a:pPr algn="just" eaLnBrk="1" hangingPunct="1"/>
            <a:endParaRPr lang="en-US" b="1" smtClean="0">
              <a:solidFill>
                <a:srgbClr val="FFFF00"/>
              </a:solidFill>
            </a:endParaRPr>
          </a:p>
        </p:txBody>
      </p:sp>
      <p:sp>
        <p:nvSpPr>
          <p:cNvPr id="28676" name="Rectangle 5"/>
          <p:cNvSpPr>
            <a:spLocks noChangeArrowheads="1"/>
          </p:cNvSpPr>
          <p:nvPr/>
        </p:nvSpPr>
        <p:spPr bwMode="auto">
          <a:xfrm>
            <a:off x="457200" y="3810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28677"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29699" name="Rectangle 3"/>
          <p:cNvSpPr>
            <a:spLocks noGrp="1" noChangeArrowheads="1"/>
          </p:cNvSpPr>
          <p:nvPr>
            <p:ph type="body" idx="1"/>
          </p:nvPr>
        </p:nvSpPr>
        <p:spPr>
          <a:xfrm>
            <a:off x="304800" y="381000"/>
            <a:ext cx="8229600" cy="6477000"/>
          </a:xfrm>
        </p:spPr>
        <p:txBody>
          <a:bodyPr/>
          <a:lstStyle/>
          <a:p>
            <a:pPr algn="just" eaLnBrk="1" hangingPunct="1"/>
            <a:r>
              <a:rPr lang="en-US" b="1" smtClean="0">
                <a:solidFill>
                  <a:srgbClr val="FFFF00"/>
                </a:solidFill>
              </a:rPr>
              <a:t>The  compounds  which turn the plane towards the right are called  Dextro-rotatary, while those which do so toward the left are Laevo-rotatory</a:t>
            </a:r>
          </a:p>
          <a:p>
            <a:pPr algn="just" eaLnBrk="1" hangingPunct="1"/>
            <a:r>
              <a:rPr lang="en-US" b="1" smtClean="0">
                <a:solidFill>
                  <a:srgbClr val="FFFF00"/>
                </a:solidFill>
              </a:rPr>
              <a:t>Dextro  and Laevo forms are denoted by the prefixes, + ve and – ve signs respectively</a:t>
            </a:r>
          </a:p>
          <a:p>
            <a:pPr algn="just" eaLnBrk="1" hangingPunct="1"/>
            <a:r>
              <a:rPr lang="en-US" b="1" smtClean="0">
                <a:solidFill>
                  <a:srgbClr val="FFFF00"/>
                </a:solidFill>
              </a:rPr>
              <a:t>SUGAR OF MILK  OPTICAL ROTATION - + 55.3</a:t>
            </a:r>
          </a:p>
          <a:p>
            <a:pPr algn="just" eaLnBrk="1" hangingPunct="1"/>
            <a:r>
              <a:rPr lang="en-US" b="1" smtClean="0">
                <a:solidFill>
                  <a:srgbClr val="FFFF00"/>
                </a:solidFill>
              </a:rPr>
              <a:t>ROSE MARY OIL  -- 5</a:t>
            </a:r>
          </a:p>
          <a:p>
            <a:pPr algn="just" eaLnBrk="1" hangingPunct="1"/>
            <a:r>
              <a:rPr lang="en-US" b="1" smtClean="0">
                <a:solidFill>
                  <a:srgbClr val="FFFF00"/>
                </a:solidFill>
              </a:rPr>
              <a:t>UTILITY – FOR  IDENTIFYING A DRUG  SUBSTANCE </a:t>
            </a:r>
          </a:p>
          <a:p>
            <a:pPr algn="just" eaLnBrk="1" hangingPunct="1"/>
            <a:endParaRPr lang="en-US" b="1" smtClean="0">
              <a:solidFill>
                <a:srgbClr val="FFFF00"/>
              </a:solidFill>
            </a:endParaRPr>
          </a:p>
        </p:txBody>
      </p:sp>
      <p:sp>
        <p:nvSpPr>
          <p:cNvPr id="29700" name="Rectangle 5"/>
          <p:cNvSpPr>
            <a:spLocks noChangeArrowheads="1"/>
          </p:cNvSpPr>
          <p:nvPr/>
        </p:nvSpPr>
        <p:spPr bwMode="auto">
          <a:xfrm>
            <a:off x="457200" y="3810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29701"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26627" name="Rectangle 3"/>
          <p:cNvSpPr>
            <a:spLocks noGrp="1" noChangeArrowheads="1"/>
          </p:cNvSpPr>
          <p:nvPr>
            <p:ph type="body" idx="1"/>
          </p:nvPr>
        </p:nvSpPr>
        <p:spPr>
          <a:xfrm>
            <a:off x="304800" y="381000"/>
            <a:ext cx="8229600" cy="6477000"/>
          </a:xfrm>
        </p:spPr>
        <p:txBody>
          <a:bodyPr/>
          <a:lstStyle/>
          <a:p>
            <a:pPr algn="just" eaLnBrk="1" hangingPunct="1"/>
            <a:r>
              <a:rPr lang="en-US" b="1" smtClean="0">
                <a:solidFill>
                  <a:srgbClr val="FFFF00"/>
                </a:solidFill>
              </a:rPr>
              <a:t>APPARATUS used for determination  of optical rotation is    POLARIMETER </a:t>
            </a:r>
          </a:p>
          <a:p>
            <a:pPr algn="just" eaLnBrk="1" hangingPunct="1"/>
            <a:r>
              <a:rPr lang="en-US" b="1" smtClean="0">
                <a:solidFill>
                  <a:srgbClr val="FFFF00"/>
                </a:solidFill>
              </a:rPr>
              <a:t>FLUORESCENCE TEST – Crude drugs show fluorescence when the sample is exposed to ULTRA–VIOLET RADIATION</a:t>
            </a:r>
          </a:p>
          <a:p>
            <a:pPr algn="just" eaLnBrk="1" hangingPunct="1"/>
            <a:r>
              <a:rPr lang="en-US" b="1" smtClean="0">
                <a:solidFill>
                  <a:srgbClr val="FFFF00"/>
                </a:solidFill>
              </a:rPr>
              <a:t>Cinchona bark shows yellow fluorescence</a:t>
            </a:r>
          </a:p>
          <a:p>
            <a:pPr algn="just" eaLnBrk="1" hangingPunct="1"/>
            <a:r>
              <a:rPr lang="en-US" b="1" smtClean="0">
                <a:solidFill>
                  <a:srgbClr val="FFFF00"/>
                </a:solidFill>
              </a:rPr>
              <a:t>Areca nut – blue fluorescence</a:t>
            </a:r>
          </a:p>
          <a:p>
            <a:pPr algn="just" eaLnBrk="1" hangingPunct="1"/>
            <a:r>
              <a:rPr lang="en-US" b="1" smtClean="0">
                <a:solidFill>
                  <a:srgbClr val="FFFF00"/>
                </a:solidFill>
              </a:rPr>
              <a:t>Ergot powder – red fluorescence</a:t>
            </a:r>
          </a:p>
          <a:p>
            <a:pPr algn="just" eaLnBrk="1" hangingPunct="1"/>
            <a:r>
              <a:rPr lang="en-US" b="1" smtClean="0">
                <a:solidFill>
                  <a:srgbClr val="FFFF00"/>
                </a:solidFill>
              </a:rPr>
              <a:t>Emetine - orange</a:t>
            </a:r>
          </a:p>
        </p:txBody>
      </p:sp>
      <p:sp>
        <p:nvSpPr>
          <p:cNvPr id="26628" name="Rectangle 5"/>
          <p:cNvSpPr>
            <a:spLocks noChangeArrowheads="1"/>
          </p:cNvSpPr>
          <p:nvPr/>
        </p:nvSpPr>
        <p:spPr bwMode="auto">
          <a:xfrm>
            <a:off x="457200" y="3810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26629"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solidFill>
                  <a:srgbClr val="003300"/>
                </a:solidFill>
              </a:rPr>
              <a:t>POLARIMETER</a:t>
            </a:r>
          </a:p>
        </p:txBody>
      </p:sp>
      <p:pic>
        <p:nvPicPr>
          <p:cNvPr id="31747" name="Picture 2" descr="C:\Documents and Settings\Administrator\Desktop\polarimeter.jpg"/>
          <p:cNvPicPr>
            <a:picLocks noGrp="1" noChangeAspect="1" noChangeArrowheads="1"/>
          </p:cNvPicPr>
          <p:nvPr>
            <p:ph idx="1"/>
          </p:nvPr>
        </p:nvPicPr>
        <p:blipFill>
          <a:blip r:embed="rId2"/>
          <a:srcRect/>
          <a:stretch>
            <a:fillRect/>
          </a:stretch>
        </p:blipFill>
        <p:spPr>
          <a:xfrm>
            <a:off x="1371600" y="1371600"/>
            <a:ext cx="5943600" cy="5341938"/>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US" smtClean="0"/>
          </a:p>
        </p:txBody>
      </p:sp>
      <p:pic>
        <p:nvPicPr>
          <p:cNvPr id="30723" name="Picture 2" descr="I:\optic.jpg"/>
          <p:cNvPicPr>
            <a:picLocks noGrp="1" noChangeAspect="1" noChangeArrowheads="1"/>
          </p:cNvPicPr>
          <p:nvPr>
            <p:ph idx="1"/>
          </p:nvPr>
        </p:nvPicPr>
        <p:blipFill>
          <a:blip r:embed="rId2"/>
          <a:srcRect/>
          <a:stretch>
            <a:fillRect/>
          </a:stretch>
        </p:blipFill>
        <p:spPr>
          <a:xfrm>
            <a:off x="0" y="0"/>
            <a:ext cx="9144000" cy="6858000"/>
          </a:xfr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chap39-4"/>
          <p:cNvPicPr>
            <a:picLocks noChangeAspect="1" noChangeArrowheads="1"/>
          </p:cNvPicPr>
          <p:nvPr/>
        </p:nvPicPr>
        <p:blipFill>
          <a:blip r:embed="rId2">
            <a:lum contrast="12000"/>
          </a:blip>
          <a:srcRect/>
          <a:stretch>
            <a:fillRect/>
          </a:stretch>
        </p:blipFill>
        <p:spPr bwMode="auto">
          <a:xfrm>
            <a:off x="0" y="7938"/>
            <a:ext cx="9144000" cy="6850062"/>
          </a:xfrm>
          <a:prstGeom prst="rect">
            <a:avLst/>
          </a:prstGeom>
          <a:noFill/>
          <a:ln w="9525">
            <a:noFill/>
            <a:miter lim="800000"/>
            <a:headEnd/>
            <a:tailEnd/>
          </a:ln>
        </p:spPr>
      </p:pic>
      <p:sp>
        <p:nvSpPr>
          <p:cNvPr id="7171" name="Rectangle 2"/>
          <p:cNvSpPr>
            <a:spLocks noGrp="1" noChangeArrowheads="1"/>
          </p:cNvSpPr>
          <p:nvPr>
            <p:ph type="title"/>
          </p:nvPr>
        </p:nvSpPr>
        <p:spPr>
          <a:xfrm>
            <a:off x="0" y="0"/>
            <a:ext cx="4800600" cy="609600"/>
          </a:xfrm>
          <a:solidFill>
            <a:srgbClr val="1D429D"/>
          </a:solidFill>
        </p:spPr>
        <p:txBody>
          <a:bodyPr/>
          <a:lstStyle/>
          <a:p>
            <a:pPr algn="l" eaLnBrk="1" hangingPunct="1"/>
            <a:r>
              <a:rPr lang="en-US" sz="3200" b="1" dirty="0" smtClean="0">
                <a:solidFill>
                  <a:schemeClr val="bg1"/>
                </a:solidFill>
                <a:effectLst/>
              </a:rPr>
              <a:t>ALCOHOL CONTENT</a:t>
            </a:r>
            <a:endParaRPr lang="en-AU" sz="3200" b="1" dirty="0" smtClean="0">
              <a:solidFill>
                <a:schemeClr val="bg1"/>
              </a:solidFill>
              <a:effectLst/>
            </a:endParaRPr>
          </a:p>
        </p:txBody>
      </p:sp>
      <p:sp>
        <p:nvSpPr>
          <p:cNvPr id="2" name="Rectangle 3"/>
          <p:cNvSpPr>
            <a:spLocks noGrp="1" noChangeArrowheads="1"/>
          </p:cNvSpPr>
          <p:nvPr>
            <p:ph type="body" idx="1"/>
          </p:nvPr>
        </p:nvSpPr>
        <p:spPr>
          <a:xfrm>
            <a:off x="381000" y="685800"/>
            <a:ext cx="8229600" cy="5486400"/>
          </a:xfrm>
        </p:spPr>
        <p:txBody>
          <a:bodyPr/>
          <a:lstStyle/>
          <a:p>
            <a:pPr eaLnBrk="1" hangingPunct="1">
              <a:lnSpc>
                <a:spcPct val="90000"/>
              </a:lnSpc>
              <a:buFont typeface="Wingdings" pitchFamily="2" charset="2"/>
              <a:buNone/>
              <a:defRPr/>
            </a:pPr>
            <a:r>
              <a:rPr lang="en-US" b="1" dirty="0" smtClean="0">
                <a:solidFill>
                  <a:srgbClr val="FFFF00"/>
                </a:solidFill>
                <a:latin typeface="Arial" charset="0"/>
              </a:rPr>
              <a:t>Estimation of alcohol content of mother </a:t>
            </a:r>
          </a:p>
          <a:p>
            <a:pPr eaLnBrk="1" hangingPunct="1">
              <a:lnSpc>
                <a:spcPct val="90000"/>
              </a:lnSpc>
              <a:buFont typeface="Wingdings" pitchFamily="2" charset="2"/>
              <a:buNone/>
              <a:defRPr/>
            </a:pPr>
            <a:r>
              <a:rPr lang="en-US" b="1" dirty="0" smtClean="0">
                <a:solidFill>
                  <a:srgbClr val="FFFF00"/>
                </a:solidFill>
                <a:latin typeface="Arial" charset="0"/>
              </a:rPr>
              <a:t>tincture is a test for the drug strength of mother tincture and an evaluation of extraction process</a:t>
            </a:r>
            <a:r>
              <a:rPr lang="en-US" b="1" dirty="0" smtClean="0">
                <a:latin typeface="Arial" charset="0"/>
              </a:rPr>
              <a:t>. </a:t>
            </a:r>
          </a:p>
          <a:p>
            <a:pPr eaLnBrk="1" hangingPunct="1">
              <a:lnSpc>
                <a:spcPct val="90000"/>
              </a:lnSpc>
              <a:buFont typeface="Wingdings" pitchFamily="2" charset="2"/>
              <a:buNone/>
              <a:defRPr/>
            </a:pPr>
            <a:endParaRPr lang="en-US" b="1" dirty="0" smtClean="0">
              <a:latin typeface="Arial" charset="0"/>
            </a:endParaRPr>
          </a:p>
          <a:p>
            <a:pPr eaLnBrk="1" hangingPunct="1">
              <a:lnSpc>
                <a:spcPct val="90000"/>
              </a:lnSpc>
              <a:buFont typeface="Wingdings" pitchFamily="2" charset="2"/>
              <a:buNone/>
              <a:defRPr/>
            </a:pPr>
            <a:r>
              <a:rPr lang="en-US" b="1" dirty="0" smtClean="0">
                <a:solidFill>
                  <a:srgbClr val="FFFF00"/>
                </a:solidFill>
                <a:latin typeface="Arial" charset="0"/>
              </a:rPr>
              <a:t>Specific gravity of the distillate is </a:t>
            </a:r>
          </a:p>
          <a:p>
            <a:pPr eaLnBrk="1" hangingPunct="1">
              <a:lnSpc>
                <a:spcPct val="90000"/>
              </a:lnSpc>
              <a:buFont typeface="Wingdings" pitchFamily="2" charset="2"/>
              <a:buNone/>
              <a:defRPr/>
            </a:pPr>
            <a:r>
              <a:rPr lang="en-US" b="1" dirty="0" smtClean="0">
                <a:solidFill>
                  <a:srgbClr val="FFFF00"/>
                </a:solidFill>
                <a:latin typeface="Arial" charset="0"/>
              </a:rPr>
              <a:t>determined </a:t>
            </a:r>
            <a:r>
              <a:rPr lang="en-US" b="1" dirty="0" err="1" smtClean="0">
                <a:solidFill>
                  <a:srgbClr val="FFFF00"/>
                </a:solidFill>
                <a:latin typeface="Arial" charset="0"/>
              </a:rPr>
              <a:t>pycnometrically</a:t>
            </a:r>
            <a:r>
              <a:rPr lang="en-US" b="1" dirty="0" smtClean="0">
                <a:solidFill>
                  <a:srgbClr val="FFFF00"/>
                </a:solidFill>
                <a:latin typeface="Arial" charset="0"/>
              </a:rPr>
              <a:t> and the </a:t>
            </a:r>
          </a:p>
          <a:p>
            <a:pPr eaLnBrk="1" hangingPunct="1">
              <a:lnSpc>
                <a:spcPct val="90000"/>
              </a:lnSpc>
              <a:buFont typeface="Wingdings" pitchFamily="2" charset="2"/>
              <a:buNone/>
              <a:defRPr/>
            </a:pPr>
            <a:r>
              <a:rPr lang="en-US" b="1" dirty="0" smtClean="0">
                <a:solidFill>
                  <a:srgbClr val="FFFF00"/>
                </a:solidFill>
                <a:latin typeface="Arial" charset="0"/>
              </a:rPr>
              <a:t>corresponding alcohol content in </a:t>
            </a:r>
          </a:p>
          <a:p>
            <a:pPr eaLnBrk="1" hangingPunct="1">
              <a:lnSpc>
                <a:spcPct val="90000"/>
              </a:lnSpc>
              <a:buFont typeface="Wingdings" pitchFamily="2" charset="2"/>
              <a:buNone/>
              <a:defRPr/>
            </a:pPr>
            <a:r>
              <a:rPr lang="en-US" b="1" dirty="0" smtClean="0">
                <a:solidFill>
                  <a:srgbClr val="FFFF00"/>
                </a:solidFill>
                <a:latin typeface="Arial" charset="0"/>
              </a:rPr>
              <a:t>percent by volume read off in the </a:t>
            </a:r>
          </a:p>
          <a:p>
            <a:pPr eaLnBrk="1" hangingPunct="1">
              <a:lnSpc>
                <a:spcPct val="90000"/>
              </a:lnSpc>
              <a:buFont typeface="Wingdings" pitchFamily="2" charset="2"/>
              <a:buNone/>
              <a:defRPr/>
            </a:pPr>
            <a:r>
              <a:rPr lang="en-US" b="1" dirty="0" err="1" smtClean="0">
                <a:solidFill>
                  <a:srgbClr val="FFFF00"/>
                </a:solidFill>
                <a:latin typeface="Arial" charset="0"/>
              </a:rPr>
              <a:t>alcoholometric</a:t>
            </a:r>
            <a:r>
              <a:rPr lang="en-US" b="1" dirty="0" smtClean="0">
                <a:solidFill>
                  <a:srgbClr val="FFFF00"/>
                </a:solidFill>
                <a:latin typeface="Arial" charset="0"/>
              </a:rPr>
              <a:t> tables.</a:t>
            </a:r>
            <a:endParaRPr lang="en-AU" b="1" dirty="0" smtClean="0">
              <a:solidFill>
                <a:srgbClr val="FFFF00"/>
              </a:solidFill>
              <a:latin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85800" y="685800"/>
            <a:ext cx="8458200" cy="6172200"/>
          </a:xfrm>
        </p:spPr>
        <p:txBody>
          <a:bodyPr/>
          <a:lstStyle/>
          <a:p>
            <a:pPr algn="just" eaLnBrk="1" hangingPunct="1">
              <a:defRPr/>
            </a:pPr>
            <a:r>
              <a:rPr lang="en-US" b="1" dirty="0" smtClean="0"/>
              <a:t>25 cc of alcoholic liquid is taken in a 1000 cc distilling flask</a:t>
            </a:r>
          </a:p>
          <a:p>
            <a:pPr algn="just" eaLnBrk="1" hangingPunct="1">
              <a:defRPr/>
            </a:pPr>
            <a:r>
              <a:rPr lang="en-US" b="1" dirty="0" smtClean="0"/>
              <a:t>150 cc of distilled water and a little </a:t>
            </a:r>
            <a:r>
              <a:rPr lang="en-US" b="1" dirty="0" err="1" smtClean="0"/>
              <a:t>pumic</a:t>
            </a:r>
            <a:r>
              <a:rPr lang="en-US" b="1" dirty="0" smtClean="0"/>
              <a:t> powder is added</a:t>
            </a:r>
          </a:p>
          <a:p>
            <a:pPr algn="just" eaLnBrk="1" hangingPunct="1">
              <a:defRPr/>
            </a:pPr>
            <a:r>
              <a:rPr lang="en-US" b="1" dirty="0" smtClean="0"/>
              <a:t>Flask connected to a condenser and distilled</a:t>
            </a:r>
          </a:p>
          <a:p>
            <a:pPr algn="just" eaLnBrk="1" hangingPunct="1">
              <a:defRPr/>
            </a:pPr>
            <a:r>
              <a:rPr lang="en-US" b="1" dirty="0" smtClean="0"/>
              <a:t>Distillate is collected in a 100 cc flask upto 95 cc</a:t>
            </a:r>
          </a:p>
          <a:p>
            <a:pPr algn="just" eaLnBrk="1" hangingPunct="1">
              <a:defRPr/>
            </a:pPr>
            <a:r>
              <a:rPr lang="en-US" b="1" dirty="0" smtClean="0"/>
              <a:t>Volume made to 100 cc by adding water at room temperature</a:t>
            </a:r>
          </a:p>
          <a:p>
            <a:pPr eaLnBrk="1" hangingPunct="1">
              <a:buFont typeface="Wingdings" pitchFamily="2" charset="2"/>
              <a:buNone/>
              <a:defRPr/>
            </a:pPr>
            <a:endParaRPr lang="en-AU" b="1" dirty="0" smtClean="0">
              <a:latin typeface="Arial" charset="0"/>
            </a:endParaRPr>
          </a:p>
        </p:txBody>
      </p:sp>
      <p:pic>
        <p:nvPicPr>
          <p:cNvPr id="2" name="Picture 6" descr="10">
            <a:hlinkClick r:id="rId2" action="ppaction://hlinksldjump"/>
          </p:cNvPr>
          <p:cNvPicPr>
            <a:picLocks noChangeAspect="1" noChangeArrowheads="1"/>
          </p:cNvPicPr>
          <p:nvPr/>
        </p:nvPicPr>
        <p:blipFill>
          <a:blip r:embed="rId3">
            <a:clrChange>
              <a:clrFrom>
                <a:srgbClr val="F0F2F5"/>
              </a:clrFrom>
              <a:clrTo>
                <a:srgbClr val="F0F2F5">
                  <a:alpha val="0"/>
                </a:srgbClr>
              </a:clrTo>
            </a:clrChange>
          </a:blip>
          <a:srcRect/>
          <a:stretch>
            <a:fillRect/>
          </a:stretch>
        </p:blipFill>
        <p:spPr bwMode="auto">
          <a:xfrm>
            <a:off x="8509000" y="6223000"/>
            <a:ext cx="635000" cy="635000"/>
          </a:xfrm>
          <a:prstGeom prst="rect">
            <a:avLst/>
          </a:prstGeom>
          <a:noFill/>
          <a:ln w="9525">
            <a:noFill/>
            <a:miter lim="800000"/>
            <a:headEnd/>
            <a:tailEnd/>
          </a:ln>
        </p:spPr>
      </p:pic>
      <p:sp>
        <p:nvSpPr>
          <p:cNvPr id="8196" name="Rectangle 4"/>
          <p:cNvSpPr>
            <a:spLocks noChangeArrowheads="1"/>
          </p:cNvSpPr>
          <p:nvPr/>
        </p:nvSpPr>
        <p:spPr bwMode="auto">
          <a:xfrm>
            <a:off x="0" y="-46038"/>
            <a:ext cx="8153400" cy="438151"/>
          </a:xfrm>
          <a:prstGeom prst="rect">
            <a:avLst/>
          </a:prstGeom>
          <a:noFill/>
          <a:ln w="9525">
            <a:noFill/>
            <a:miter lim="800000"/>
            <a:headEnd/>
            <a:tailEnd/>
          </a:ln>
        </p:spPr>
        <p:txBody>
          <a:bodyPr>
            <a:spAutoFit/>
          </a:bodyPr>
          <a:lstStyle/>
          <a:p>
            <a:pPr>
              <a:lnSpc>
                <a:spcPct val="80000"/>
              </a:lnSpc>
              <a:spcBef>
                <a:spcPct val="20000"/>
              </a:spcBef>
              <a:buClr>
                <a:schemeClr val="hlink"/>
              </a:buClr>
              <a:buSzPct val="60000"/>
              <a:buFont typeface="Wingdings" pitchFamily="2" charset="2"/>
              <a:buNone/>
            </a:pPr>
            <a:r>
              <a:rPr lang="en-US" sz="2800" b="1" dirty="0">
                <a:latin typeface="Arial" charset="0"/>
              </a:rPr>
              <a:t>CALCULATION  OF  ALCOHOL  CONTENT</a:t>
            </a:r>
            <a:endParaRPr lang="en-US" sz="2800" dirty="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chap39-4"/>
          <p:cNvPicPr>
            <a:picLocks noChangeAspect="1" noChangeArrowheads="1"/>
          </p:cNvPicPr>
          <p:nvPr/>
        </p:nvPicPr>
        <p:blipFill>
          <a:blip r:embed="rId2">
            <a:lum contrast="12000"/>
          </a:blip>
          <a:srcRect/>
          <a:stretch>
            <a:fillRect/>
          </a:stretch>
        </p:blipFill>
        <p:spPr bwMode="auto">
          <a:xfrm>
            <a:off x="0" y="7938"/>
            <a:ext cx="9144000" cy="6850062"/>
          </a:xfrm>
          <a:prstGeom prst="rect">
            <a:avLst/>
          </a:prstGeom>
          <a:noFill/>
          <a:ln w="9525">
            <a:noFill/>
            <a:miter lim="800000"/>
            <a:headEnd/>
            <a:tailEnd/>
          </a:ln>
        </p:spPr>
      </p:pic>
      <p:sp>
        <p:nvSpPr>
          <p:cNvPr id="9219" name="Rectangle 2"/>
          <p:cNvSpPr>
            <a:spLocks noGrp="1" noChangeArrowheads="1"/>
          </p:cNvSpPr>
          <p:nvPr>
            <p:ph type="title"/>
          </p:nvPr>
        </p:nvSpPr>
        <p:spPr>
          <a:xfrm>
            <a:off x="0" y="0"/>
            <a:ext cx="4800600" cy="609600"/>
          </a:xfrm>
          <a:solidFill>
            <a:srgbClr val="1D429D"/>
          </a:solidFill>
        </p:spPr>
        <p:txBody>
          <a:bodyPr/>
          <a:lstStyle/>
          <a:p>
            <a:pPr algn="l" eaLnBrk="1" hangingPunct="1"/>
            <a:r>
              <a:rPr lang="en-US" sz="3200" b="1" dirty="0" smtClean="0">
                <a:solidFill>
                  <a:schemeClr val="bg1"/>
                </a:solidFill>
                <a:effectLst/>
              </a:rPr>
              <a:t>ALCOHOL CONTENT</a:t>
            </a:r>
            <a:endParaRPr lang="en-AU" sz="3200" b="1" dirty="0" smtClean="0">
              <a:solidFill>
                <a:schemeClr val="bg1"/>
              </a:solidFill>
              <a:effectLst/>
            </a:endParaRPr>
          </a:p>
        </p:txBody>
      </p:sp>
      <p:sp>
        <p:nvSpPr>
          <p:cNvPr id="7171" name="Rectangle 3"/>
          <p:cNvSpPr>
            <a:spLocks noGrp="1" noChangeArrowheads="1"/>
          </p:cNvSpPr>
          <p:nvPr>
            <p:ph type="body" idx="1"/>
          </p:nvPr>
        </p:nvSpPr>
        <p:spPr>
          <a:xfrm>
            <a:off x="533400" y="990600"/>
            <a:ext cx="8229600" cy="5486400"/>
          </a:xfrm>
        </p:spPr>
        <p:txBody>
          <a:bodyPr/>
          <a:lstStyle/>
          <a:p>
            <a:pPr algn="just" eaLnBrk="1" hangingPunct="1">
              <a:defRPr/>
            </a:pPr>
            <a:r>
              <a:rPr lang="en-US" dirty="0" smtClean="0">
                <a:solidFill>
                  <a:srgbClr val="FFC000"/>
                </a:solidFill>
              </a:rPr>
              <a:t>After keeping overnight the specific gravity of distillate is found out using specific gravity bottle</a:t>
            </a:r>
          </a:p>
          <a:p>
            <a:pPr algn="just" eaLnBrk="1" hangingPunct="1">
              <a:defRPr/>
            </a:pPr>
            <a:r>
              <a:rPr lang="en-US" dirty="0" err="1" smtClean="0">
                <a:solidFill>
                  <a:srgbClr val="FFC000"/>
                </a:solidFill>
              </a:rPr>
              <a:t>Alcoholometric</a:t>
            </a:r>
            <a:r>
              <a:rPr lang="en-US" dirty="0" smtClean="0">
                <a:solidFill>
                  <a:srgbClr val="FFC000"/>
                </a:solidFill>
              </a:rPr>
              <a:t> tables are available showing the  %  of alcohol for particular specific gravity</a:t>
            </a:r>
          </a:p>
          <a:p>
            <a:pPr algn="just" eaLnBrk="1" hangingPunct="1">
              <a:defRPr/>
            </a:pPr>
            <a:r>
              <a:rPr lang="en-US" dirty="0" smtClean="0">
                <a:solidFill>
                  <a:srgbClr val="FFC000"/>
                </a:solidFill>
              </a:rPr>
              <a:t>From the table %  of alcohol at a particular temperature can be found out </a:t>
            </a:r>
            <a:endParaRPr lang="en-US" dirty="0">
              <a:solidFill>
                <a:srgbClr val="FFC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914400"/>
            <a:ext cx="9067800" cy="5943600"/>
          </a:xfrm>
        </p:spPr>
        <p:txBody>
          <a:bodyPr/>
          <a:lstStyle/>
          <a:p>
            <a:pPr marL="514350" indent="-514350" algn="just" eaLnBrk="1" hangingPunct="1">
              <a:buFont typeface="Wingdings" pitchFamily="2" charset="2"/>
              <a:buNone/>
              <a:defRPr/>
            </a:pPr>
            <a:r>
              <a:rPr lang="en-AU" b="1" dirty="0" smtClean="0">
                <a:solidFill>
                  <a:srgbClr val="C00000"/>
                </a:solidFill>
              </a:rPr>
              <a:t>Sample taken at 25 degree C = 25 ml</a:t>
            </a:r>
          </a:p>
          <a:p>
            <a:pPr marL="514350" indent="-514350" algn="just" eaLnBrk="1" hangingPunct="1">
              <a:buFont typeface="Wingdings" pitchFamily="2" charset="2"/>
              <a:buNone/>
              <a:defRPr/>
            </a:pPr>
            <a:r>
              <a:rPr lang="en-AU" b="1" dirty="0" smtClean="0">
                <a:solidFill>
                  <a:srgbClr val="C00000"/>
                </a:solidFill>
              </a:rPr>
              <a:t>Wt of empty specific gravity bottle = A</a:t>
            </a:r>
          </a:p>
          <a:p>
            <a:pPr marL="514350" indent="-514350" algn="just" eaLnBrk="1" hangingPunct="1">
              <a:buFont typeface="Wingdings" pitchFamily="2" charset="2"/>
              <a:buNone/>
              <a:defRPr/>
            </a:pPr>
            <a:r>
              <a:rPr lang="en-AU" b="1" dirty="0" smtClean="0">
                <a:solidFill>
                  <a:srgbClr val="C00000"/>
                </a:solidFill>
              </a:rPr>
              <a:t>Wt of specific gravity bottle + distillate=B</a:t>
            </a:r>
          </a:p>
          <a:p>
            <a:pPr marL="514350" indent="-514350" algn="just" eaLnBrk="1" hangingPunct="1">
              <a:buFont typeface="Wingdings" pitchFamily="2" charset="2"/>
              <a:buNone/>
              <a:defRPr/>
            </a:pPr>
            <a:r>
              <a:rPr lang="en-AU" b="1" dirty="0" smtClean="0">
                <a:solidFill>
                  <a:srgbClr val="C00000"/>
                </a:solidFill>
              </a:rPr>
              <a:t>Wt of specific gravity bottle + water = C</a:t>
            </a:r>
          </a:p>
          <a:p>
            <a:pPr marL="514350" indent="-514350" algn="just" eaLnBrk="1" hangingPunct="1">
              <a:buFont typeface="Wingdings" pitchFamily="2" charset="2"/>
              <a:buNone/>
              <a:defRPr/>
            </a:pPr>
            <a:endParaRPr lang="en-AU" b="1" dirty="0" smtClean="0">
              <a:solidFill>
                <a:srgbClr val="C00000"/>
              </a:solidFill>
            </a:endParaRPr>
          </a:p>
          <a:p>
            <a:pPr marL="514350" indent="-514350" algn="just" eaLnBrk="1" hangingPunct="1">
              <a:buFont typeface="Wingdings" pitchFamily="2" charset="2"/>
              <a:buNone/>
              <a:defRPr/>
            </a:pPr>
            <a:r>
              <a:rPr lang="en-AU" b="1" dirty="0" smtClean="0">
                <a:solidFill>
                  <a:srgbClr val="C00000"/>
                </a:solidFill>
              </a:rPr>
              <a:t>SPECIFIC  GRAVITY = B-A/C-A</a:t>
            </a:r>
          </a:p>
          <a:p>
            <a:pPr marL="514350" indent="-514350" algn="just" eaLnBrk="1" hangingPunct="1">
              <a:buFont typeface="Wingdings" pitchFamily="2" charset="2"/>
              <a:buNone/>
              <a:defRPr/>
            </a:pPr>
            <a:endParaRPr lang="en-AU" b="1" dirty="0" smtClean="0">
              <a:solidFill>
                <a:srgbClr val="C00000"/>
              </a:solidFill>
            </a:endParaRPr>
          </a:p>
          <a:p>
            <a:pPr marL="514350" indent="-514350" algn="just" eaLnBrk="1" hangingPunct="1">
              <a:buFont typeface="Wingdings" pitchFamily="2" charset="2"/>
              <a:buNone/>
              <a:defRPr/>
            </a:pPr>
            <a:r>
              <a:rPr lang="en-AU" b="1" dirty="0" smtClean="0">
                <a:solidFill>
                  <a:srgbClr val="C00000"/>
                </a:solidFill>
              </a:rPr>
              <a:t> ALCOHOL  CONTENT , expressed as %v/v is obtained from reference table in </a:t>
            </a:r>
            <a:r>
              <a:rPr lang="en-AU" b="1" dirty="0" err="1" smtClean="0">
                <a:solidFill>
                  <a:srgbClr val="C00000"/>
                </a:solidFill>
              </a:rPr>
              <a:t>phaemacopoeia</a:t>
            </a:r>
            <a:endParaRPr lang="en-AU" b="1" dirty="0" smtClean="0">
              <a:solidFill>
                <a:srgbClr val="C00000"/>
              </a:solidFill>
            </a:endParaRPr>
          </a:p>
        </p:txBody>
      </p:sp>
      <p:sp>
        <p:nvSpPr>
          <p:cNvPr id="10243" name="Text Box 4"/>
          <p:cNvSpPr txBox="1">
            <a:spLocks noChangeArrowheads="1"/>
          </p:cNvSpPr>
          <p:nvPr/>
        </p:nvSpPr>
        <p:spPr bwMode="auto">
          <a:xfrm>
            <a:off x="0" y="0"/>
            <a:ext cx="7543800" cy="617538"/>
          </a:xfrm>
          <a:prstGeom prst="rect">
            <a:avLst/>
          </a:prstGeom>
          <a:solidFill>
            <a:srgbClr val="1D429D"/>
          </a:solidFill>
          <a:ln w="9525">
            <a:noFill/>
            <a:miter lim="800000"/>
            <a:headEnd/>
            <a:tailEnd/>
          </a:ln>
        </p:spPr>
        <p:txBody>
          <a:bodyPr>
            <a:spAutoFit/>
          </a:bodyPr>
          <a:lstStyle/>
          <a:p>
            <a:pPr>
              <a:lnSpc>
                <a:spcPct val="80000"/>
              </a:lnSpc>
              <a:spcBef>
                <a:spcPct val="20000"/>
              </a:spcBef>
              <a:buClr>
                <a:schemeClr val="hlink"/>
              </a:buClr>
              <a:buSzPct val="60000"/>
              <a:buFont typeface="Wingdings" pitchFamily="2" charset="2"/>
              <a:buNone/>
            </a:pPr>
            <a:endParaRPr lang="en-US" sz="800" b="1" dirty="0">
              <a:latin typeface="Arial" charset="0"/>
            </a:endParaRPr>
          </a:p>
          <a:p>
            <a:pPr>
              <a:lnSpc>
                <a:spcPct val="80000"/>
              </a:lnSpc>
              <a:spcBef>
                <a:spcPct val="20000"/>
              </a:spcBef>
              <a:buClr>
                <a:schemeClr val="hlink"/>
              </a:buClr>
              <a:buSzPct val="60000"/>
              <a:buFont typeface="Wingdings" pitchFamily="2" charset="2"/>
              <a:buNone/>
            </a:pPr>
            <a:r>
              <a:rPr lang="en-US" sz="2800" b="1" dirty="0">
                <a:solidFill>
                  <a:schemeClr val="bg1"/>
                </a:solidFill>
                <a:latin typeface="Arial" charset="0"/>
              </a:rPr>
              <a:t>CALCULATION  OF  ALCOHOL  CONTENT</a:t>
            </a:r>
            <a:endParaRPr lang="en-US" sz="2800" dirty="0">
              <a:solidFill>
                <a:schemeClr val="bg1"/>
              </a:solidFill>
              <a:latin typeface="Arial" charset="0"/>
            </a:endParaRPr>
          </a:p>
        </p:txBody>
      </p:sp>
      <p:pic>
        <p:nvPicPr>
          <p:cNvPr id="10244" name="Picture 6" descr="10">
            <a:hlinkClick r:id="rId2" action="ppaction://hlinksldjump"/>
          </p:cNvPr>
          <p:cNvPicPr>
            <a:picLocks noChangeAspect="1" noChangeArrowheads="1"/>
          </p:cNvPicPr>
          <p:nvPr/>
        </p:nvPicPr>
        <p:blipFill>
          <a:blip r:embed="rId3">
            <a:clrChange>
              <a:clrFrom>
                <a:srgbClr val="F0F2F5"/>
              </a:clrFrom>
              <a:clrTo>
                <a:srgbClr val="F0F2F5">
                  <a:alpha val="0"/>
                </a:srgbClr>
              </a:clrTo>
            </a:clrChange>
          </a:blip>
          <a:srcRect/>
          <a:stretch>
            <a:fillRect/>
          </a:stretch>
        </p:blipFill>
        <p:spPr bwMode="auto">
          <a:xfrm>
            <a:off x="8509000" y="6223000"/>
            <a:ext cx="635000" cy="63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09600" y="381000"/>
            <a:ext cx="8458200" cy="5867400"/>
          </a:xfrm>
        </p:spPr>
        <p:txBody>
          <a:bodyPr/>
          <a:lstStyle/>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solidFill>
                  <a:srgbClr val="FFFF00"/>
                </a:solidFill>
              </a:rPr>
              <a:t>   </a:t>
            </a:r>
            <a:r>
              <a:rPr lang="en-US" b="1" dirty="0" smtClean="0"/>
              <a:t>Alcohol content within the normal range indicates that proportion of drug and vehicle in the mother tincture  is as per </a:t>
            </a:r>
            <a:r>
              <a:rPr lang="en-US" b="1" dirty="0" err="1" smtClean="0"/>
              <a:t>pharmacopoeial</a:t>
            </a:r>
            <a:r>
              <a:rPr lang="en-US" b="1" dirty="0" smtClean="0"/>
              <a:t> guidelines and that tincture has uniform drug strength</a:t>
            </a:r>
          </a:p>
          <a:p>
            <a:pPr eaLnBrk="1" hangingPunct="1">
              <a:buFont typeface="Wingdings" pitchFamily="2" charset="2"/>
              <a:buNone/>
              <a:defRPr/>
            </a:pPr>
            <a:endParaRPr lang="en-AU" b="1" dirty="0" smtClean="0">
              <a:latin typeface="Arial" charset="0"/>
            </a:endParaRPr>
          </a:p>
        </p:txBody>
      </p:sp>
      <p:sp>
        <p:nvSpPr>
          <p:cNvPr id="11267" name="Text Box 4"/>
          <p:cNvSpPr txBox="1">
            <a:spLocks noChangeArrowheads="1"/>
          </p:cNvSpPr>
          <p:nvPr/>
        </p:nvSpPr>
        <p:spPr bwMode="auto">
          <a:xfrm>
            <a:off x="0" y="0"/>
            <a:ext cx="7543800" cy="617538"/>
          </a:xfrm>
          <a:prstGeom prst="rect">
            <a:avLst/>
          </a:prstGeom>
          <a:solidFill>
            <a:srgbClr val="1D429D"/>
          </a:solidFill>
          <a:ln w="9525">
            <a:noFill/>
            <a:miter lim="800000"/>
            <a:headEnd/>
            <a:tailEnd/>
          </a:ln>
        </p:spPr>
        <p:txBody>
          <a:bodyPr>
            <a:spAutoFit/>
          </a:bodyPr>
          <a:lstStyle/>
          <a:p>
            <a:pPr>
              <a:lnSpc>
                <a:spcPct val="80000"/>
              </a:lnSpc>
              <a:spcBef>
                <a:spcPct val="20000"/>
              </a:spcBef>
              <a:buClr>
                <a:schemeClr val="hlink"/>
              </a:buClr>
              <a:buSzPct val="60000"/>
              <a:buFont typeface="Wingdings" pitchFamily="2" charset="2"/>
              <a:buNone/>
            </a:pPr>
            <a:endParaRPr lang="en-US" sz="800" b="1" dirty="0">
              <a:latin typeface="Arial" charset="0"/>
            </a:endParaRPr>
          </a:p>
          <a:p>
            <a:pPr>
              <a:lnSpc>
                <a:spcPct val="80000"/>
              </a:lnSpc>
              <a:spcBef>
                <a:spcPct val="20000"/>
              </a:spcBef>
              <a:buClr>
                <a:schemeClr val="hlink"/>
              </a:buClr>
              <a:buSzPct val="60000"/>
              <a:buFont typeface="Wingdings" pitchFamily="2" charset="2"/>
              <a:buNone/>
            </a:pPr>
            <a:r>
              <a:rPr lang="en-US" sz="2800" b="1" dirty="0">
                <a:solidFill>
                  <a:schemeClr val="bg1"/>
                </a:solidFill>
                <a:latin typeface="Arial" charset="0"/>
              </a:rPr>
              <a:t>CALCULATION  OF  ALCOHOL  CONTENT</a:t>
            </a:r>
            <a:endParaRPr lang="en-US" sz="2800" dirty="0">
              <a:solidFill>
                <a:schemeClr val="bg1"/>
              </a:solidFill>
              <a:latin typeface="Arial" charset="0"/>
            </a:endParaRPr>
          </a:p>
        </p:txBody>
      </p:sp>
      <p:pic>
        <p:nvPicPr>
          <p:cNvPr id="11268" name="Picture 6" descr="10">
            <a:hlinkClick r:id="rId2" action="ppaction://hlinksldjump"/>
          </p:cNvPr>
          <p:cNvPicPr>
            <a:picLocks noChangeAspect="1" noChangeArrowheads="1"/>
          </p:cNvPicPr>
          <p:nvPr/>
        </p:nvPicPr>
        <p:blipFill>
          <a:blip r:embed="rId3">
            <a:clrChange>
              <a:clrFrom>
                <a:srgbClr val="F0F2F5"/>
              </a:clrFrom>
              <a:clrTo>
                <a:srgbClr val="F0F2F5">
                  <a:alpha val="0"/>
                </a:srgbClr>
              </a:clrTo>
            </a:clrChange>
          </a:blip>
          <a:srcRect/>
          <a:stretch>
            <a:fillRect/>
          </a:stretch>
        </p:blipFill>
        <p:spPr bwMode="auto">
          <a:xfrm>
            <a:off x="8509000" y="6223000"/>
            <a:ext cx="635000" cy="63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Weight per ml</a:t>
            </a:r>
          </a:p>
          <a:p>
            <a:r>
              <a:rPr lang="en-US" dirty="0" smtClean="0"/>
              <a:t>Specific gravity</a:t>
            </a:r>
          </a:p>
          <a:p>
            <a:r>
              <a:rPr lang="en-US" dirty="0" smtClean="0"/>
              <a:t>Boiling range</a:t>
            </a:r>
          </a:p>
          <a:p>
            <a:r>
              <a:rPr lang="en-US" dirty="0" smtClean="0"/>
              <a:t>Melting  range</a:t>
            </a:r>
          </a:p>
          <a:p>
            <a:r>
              <a:rPr lang="en-US" dirty="0" smtClean="0"/>
              <a:t>Congealing  temperature</a:t>
            </a:r>
          </a:p>
          <a:p>
            <a:r>
              <a:rPr lang="en-US" dirty="0" smtClean="0"/>
              <a:t>Refractive  index</a:t>
            </a:r>
          </a:p>
          <a:p>
            <a:r>
              <a:rPr lang="en-US" dirty="0" smtClean="0"/>
              <a:t>Optical  rotation</a:t>
            </a:r>
          </a:p>
          <a:p>
            <a:r>
              <a:rPr lang="en-US" dirty="0" smtClean="0"/>
              <a:t>PH  value</a:t>
            </a:r>
          </a:p>
          <a:p>
            <a:r>
              <a:rPr lang="en-US" dirty="0" smtClean="0"/>
              <a:t>Acid  value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4343400" cy="609600"/>
          </a:xfrm>
          <a:solidFill>
            <a:srgbClr val="1D429D"/>
          </a:solidFill>
        </p:spPr>
        <p:txBody>
          <a:bodyPr/>
          <a:lstStyle/>
          <a:p>
            <a:pPr algn="l" eaLnBrk="1" hangingPunct="1">
              <a:defRPr/>
            </a:pPr>
            <a:r>
              <a:rPr lang="en-US" sz="3200" b="1" dirty="0" smtClean="0">
                <a:solidFill>
                  <a:schemeClr val="bg1"/>
                </a:solidFill>
              </a:rPr>
              <a:t>  SPECIFIC GRAVITY</a:t>
            </a:r>
            <a:endParaRPr lang="en-AU" sz="3200" b="1" dirty="0" smtClean="0">
              <a:solidFill>
                <a:schemeClr val="bg1"/>
              </a:solidFill>
            </a:endParaRPr>
          </a:p>
        </p:txBody>
      </p:sp>
      <p:sp>
        <p:nvSpPr>
          <p:cNvPr id="10243" name="Rectangle 3"/>
          <p:cNvSpPr>
            <a:spLocks noGrp="1" noChangeArrowheads="1"/>
          </p:cNvSpPr>
          <p:nvPr>
            <p:ph type="body" idx="1"/>
          </p:nvPr>
        </p:nvSpPr>
        <p:spPr>
          <a:xfrm>
            <a:off x="381000" y="1143000"/>
            <a:ext cx="8458200" cy="5181600"/>
          </a:xfrm>
        </p:spPr>
        <p:txBody>
          <a:bodyPr/>
          <a:lstStyle/>
          <a:p>
            <a:pPr eaLnBrk="1" hangingPunct="1">
              <a:buFont typeface="Wingdings" pitchFamily="2" charset="2"/>
              <a:buNone/>
              <a:defRPr/>
            </a:pPr>
            <a:r>
              <a:rPr lang="en-US" b="1" dirty="0" smtClean="0">
                <a:latin typeface="Arial" charset="0"/>
              </a:rPr>
              <a:t>The specific gravity of a substance is </a:t>
            </a:r>
          </a:p>
          <a:p>
            <a:pPr eaLnBrk="1" hangingPunct="1">
              <a:buFont typeface="Wingdings" pitchFamily="2" charset="2"/>
              <a:buNone/>
              <a:defRPr/>
            </a:pPr>
            <a:r>
              <a:rPr lang="en-US" b="1" dirty="0" smtClean="0">
                <a:latin typeface="Arial" charset="0"/>
              </a:rPr>
              <a:t>the weight of a given volume of that </a:t>
            </a:r>
          </a:p>
          <a:p>
            <a:pPr eaLnBrk="1" hangingPunct="1">
              <a:buFont typeface="Wingdings" pitchFamily="2" charset="2"/>
              <a:buNone/>
              <a:defRPr/>
            </a:pPr>
            <a:r>
              <a:rPr lang="en-US" b="1" dirty="0" smtClean="0">
                <a:latin typeface="Arial" charset="0"/>
              </a:rPr>
              <a:t>substance at a stated temperature as </a:t>
            </a:r>
          </a:p>
          <a:p>
            <a:pPr eaLnBrk="1" hangingPunct="1">
              <a:buFont typeface="Wingdings" pitchFamily="2" charset="2"/>
              <a:buNone/>
              <a:defRPr/>
            </a:pPr>
            <a:r>
              <a:rPr lang="en-US" b="1" dirty="0" smtClean="0">
                <a:latin typeface="Arial" charset="0"/>
              </a:rPr>
              <a:t>compared with the weight of an equal </a:t>
            </a:r>
          </a:p>
          <a:p>
            <a:pPr eaLnBrk="1" hangingPunct="1">
              <a:buFont typeface="Wingdings" pitchFamily="2" charset="2"/>
              <a:buNone/>
              <a:defRPr/>
            </a:pPr>
            <a:r>
              <a:rPr lang="en-US" b="1" dirty="0" smtClean="0">
                <a:latin typeface="Arial" charset="0"/>
              </a:rPr>
              <a:t>volume of water at the same temperature, </a:t>
            </a:r>
          </a:p>
          <a:p>
            <a:pPr eaLnBrk="1" hangingPunct="1">
              <a:buFont typeface="Wingdings" pitchFamily="2" charset="2"/>
              <a:buNone/>
              <a:defRPr/>
            </a:pPr>
            <a:r>
              <a:rPr lang="en-US" b="1" dirty="0" smtClean="0">
                <a:latin typeface="Arial" charset="0"/>
              </a:rPr>
              <a:t>all </a:t>
            </a:r>
            <a:r>
              <a:rPr lang="en-US" b="1" dirty="0" err="1" smtClean="0">
                <a:latin typeface="Arial" charset="0"/>
              </a:rPr>
              <a:t>weighings</a:t>
            </a:r>
            <a:r>
              <a:rPr lang="en-US" b="1" dirty="0" smtClean="0">
                <a:latin typeface="Arial" charset="0"/>
              </a:rPr>
              <a:t> being taken in air. </a:t>
            </a:r>
          </a:p>
          <a:p>
            <a:pPr eaLnBrk="1" hangingPunct="1">
              <a:buFont typeface="Wingdings" pitchFamily="2" charset="2"/>
              <a:buNone/>
              <a:defRPr/>
            </a:pPr>
            <a:endParaRPr lang="en-US" sz="1800" b="1" dirty="0" smtClean="0">
              <a:latin typeface="Arial" charset="0"/>
            </a:endParaRPr>
          </a:p>
          <a:p>
            <a:pPr eaLnBrk="1" hangingPunct="1">
              <a:buFont typeface="Wingdings" pitchFamily="2" charset="2"/>
              <a:buNone/>
              <a:defRPr/>
            </a:pPr>
            <a:r>
              <a:rPr lang="en-US" b="1" dirty="0" smtClean="0">
                <a:latin typeface="Arial" charset="0"/>
              </a:rPr>
              <a:t>A suitable </a:t>
            </a:r>
            <a:r>
              <a:rPr lang="en-US" b="1" dirty="0" err="1" smtClean="0">
                <a:latin typeface="Arial" charset="0"/>
              </a:rPr>
              <a:t>pycnometer</a:t>
            </a:r>
            <a:r>
              <a:rPr lang="en-US" b="1" dirty="0" smtClean="0">
                <a:latin typeface="Arial" charset="0"/>
              </a:rPr>
              <a:t> is used for the </a:t>
            </a:r>
          </a:p>
          <a:p>
            <a:pPr eaLnBrk="1" hangingPunct="1">
              <a:buFont typeface="Wingdings" pitchFamily="2" charset="2"/>
              <a:buNone/>
              <a:defRPr/>
            </a:pPr>
            <a:r>
              <a:rPr lang="en-US" b="1" dirty="0" smtClean="0">
                <a:latin typeface="Arial" charset="0"/>
              </a:rPr>
              <a:t>determination.</a:t>
            </a:r>
            <a:endParaRPr lang="en-AU" b="1" dirty="0" smtClean="0">
              <a:latin typeface="Arial" charset="0"/>
            </a:endParaRPr>
          </a:p>
        </p:txBody>
      </p:sp>
      <p:pic>
        <p:nvPicPr>
          <p:cNvPr id="13316" name="Picture 6" descr="10">
            <a:hlinkClick r:id="rId2" action="ppaction://hlinksldjump"/>
          </p:cNvPr>
          <p:cNvPicPr>
            <a:picLocks noChangeAspect="1" noChangeArrowheads="1"/>
          </p:cNvPicPr>
          <p:nvPr/>
        </p:nvPicPr>
        <p:blipFill>
          <a:blip r:embed="rId3">
            <a:clrChange>
              <a:clrFrom>
                <a:srgbClr val="F0F2F5"/>
              </a:clrFrom>
              <a:clrTo>
                <a:srgbClr val="F0F2F5">
                  <a:alpha val="0"/>
                </a:srgbClr>
              </a:clrTo>
            </a:clrChange>
          </a:blip>
          <a:srcRect/>
          <a:stretch>
            <a:fillRect/>
          </a:stretch>
        </p:blipFill>
        <p:spPr bwMode="auto">
          <a:xfrm>
            <a:off x="8509000" y="6223000"/>
            <a:ext cx="635000" cy="6350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4343400" cy="609600"/>
          </a:xfrm>
          <a:solidFill>
            <a:srgbClr val="1D429D"/>
          </a:solidFill>
        </p:spPr>
        <p:txBody>
          <a:bodyPr/>
          <a:lstStyle/>
          <a:p>
            <a:pPr algn="l" eaLnBrk="1" hangingPunct="1">
              <a:defRPr/>
            </a:pPr>
            <a:r>
              <a:rPr lang="en-US" sz="3200" b="1" smtClean="0">
                <a:solidFill>
                  <a:schemeClr val="tx1"/>
                </a:solidFill>
              </a:rPr>
              <a:t>  SPECIFIC GRAVITY</a:t>
            </a:r>
            <a:endParaRPr lang="en-AU" sz="3200" b="1" smtClean="0">
              <a:solidFill>
                <a:schemeClr val="tx1"/>
              </a:solidFill>
            </a:endParaRPr>
          </a:p>
        </p:txBody>
      </p:sp>
      <p:sp>
        <p:nvSpPr>
          <p:cNvPr id="10243" name="Rectangle 3"/>
          <p:cNvSpPr>
            <a:spLocks noGrp="1" noChangeArrowheads="1"/>
          </p:cNvSpPr>
          <p:nvPr>
            <p:ph type="body" idx="1"/>
          </p:nvPr>
        </p:nvSpPr>
        <p:spPr>
          <a:xfrm>
            <a:off x="381000" y="685800"/>
            <a:ext cx="8458200" cy="5638800"/>
          </a:xfrm>
        </p:spPr>
        <p:txBody>
          <a:bodyPr/>
          <a:lstStyle/>
          <a:p>
            <a:pPr eaLnBrk="1" hangingPunct="1">
              <a:buFont typeface="Wingdings" pitchFamily="2" charset="2"/>
              <a:buNone/>
              <a:defRPr/>
            </a:pPr>
            <a:r>
              <a:rPr lang="en-US" b="1" dirty="0" smtClean="0"/>
              <a:t>METHOD OF DETERMINATION OF SPECIFIC GRAVITY</a:t>
            </a:r>
          </a:p>
          <a:p>
            <a:pPr marL="514350" indent="-514350" eaLnBrk="1" hangingPunct="1">
              <a:buFont typeface="+mj-lt"/>
              <a:buAutoNum type="arabicPeriod"/>
              <a:defRPr/>
            </a:pPr>
            <a:r>
              <a:rPr lang="en-US" b="1" dirty="0" smtClean="0"/>
              <a:t>Weight of empty bottle -    A</a:t>
            </a:r>
          </a:p>
          <a:p>
            <a:pPr marL="514350" indent="-514350" eaLnBrk="1" hangingPunct="1">
              <a:buFont typeface="+mj-lt"/>
              <a:buAutoNum type="arabicPeriod"/>
              <a:defRPr/>
            </a:pPr>
            <a:r>
              <a:rPr lang="en-US" b="1" dirty="0" smtClean="0"/>
              <a:t>Weight of bottle and liquid -  B</a:t>
            </a:r>
          </a:p>
          <a:p>
            <a:pPr marL="514350" indent="-514350" eaLnBrk="1" hangingPunct="1">
              <a:buFont typeface="+mj-lt"/>
              <a:buAutoNum type="arabicPeriod"/>
              <a:defRPr/>
            </a:pPr>
            <a:r>
              <a:rPr lang="en-US" b="1" dirty="0" smtClean="0"/>
              <a:t>Weight of bottle and water -  C</a:t>
            </a:r>
          </a:p>
          <a:p>
            <a:pPr marL="514350" indent="-514350" eaLnBrk="1" hangingPunct="1">
              <a:buFont typeface="+mj-lt"/>
              <a:buAutoNum type="arabicPeriod"/>
              <a:defRPr/>
            </a:pPr>
            <a:r>
              <a:rPr lang="en-US" b="1" dirty="0" smtClean="0"/>
              <a:t>Weight of liquid = B – A [W(L)]</a:t>
            </a:r>
          </a:p>
          <a:p>
            <a:pPr marL="514350" indent="-514350" eaLnBrk="1" hangingPunct="1">
              <a:buFont typeface="+mj-lt"/>
              <a:buAutoNum type="arabicPeriod"/>
              <a:defRPr/>
            </a:pPr>
            <a:r>
              <a:rPr lang="en-US" b="1" dirty="0" smtClean="0"/>
              <a:t>Weight of water = C – A [W (w)]</a:t>
            </a:r>
          </a:p>
          <a:p>
            <a:pPr marL="514350" indent="-514350" eaLnBrk="1" hangingPunct="1">
              <a:buFont typeface="+mj-lt"/>
              <a:buAutoNum type="arabicPeriod"/>
              <a:defRPr/>
            </a:pPr>
            <a:r>
              <a:rPr lang="en-US" b="1" dirty="0" smtClean="0"/>
              <a:t>Specific Gravity of liquid= </a:t>
            </a:r>
            <a:r>
              <a:rPr lang="en-US" b="1" u="sng" dirty="0" smtClean="0"/>
              <a:t>W(L)/W(W)</a:t>
            </a:r>
          </a:p>
          <a:p>
            <a:pPr marL="514350" indent="-514350" eaLnBrk="1" hangingPunct="1">
              <a:buFont typeface="Wingdings" pitchFamily="2" charset="2"/>
              <a:buNone/>
              <a:defRPr/>
            </a:pPr>
            <a:r>
              <a:rPr lang="en-US" b="1" dirty="0" smtClean="0"/>
              <a:t>                                                                 </a:t>
            </a:r>
            <a:endParaRPr lang="en-AU" b="1" dirty="0" smtClean="0">
              <a:latin typeface="Arial" charset="0"/>
            </a:endParaRPr>
          </a:p>
        </p:txBody>
      </p:sp>
      <p:pic>
        <p:nvPicPr>
          <p:cNvPr id="14340" name="Picture 6" descr="10">
            <a:hlinkClick r:id="rId2" action="ppaction://hlinksldjump"/>
          </p:cNvPr>
          <p:cNvPicPr>
            <a:picLocks noChangeAspect="1" noChangeArrowheads="1"/>
          </p:cNvPicPr>
          <p:nvPr/>
        </p:nvPicPr>
        <p:blipFill>
          <a:blip r:embed="rId3">
            <a:clrChange>
              <a:clrFrom>
                <a:srgbClr val="F0F2F5"/>
              </a:clrFrom>
              <a:clrTo>
                <a:srgbClr val="F0F2F5">
                  <a:alpha val="0"/>
                </a:srgbClr>
              </a:clrTo>
            </a:clrChange>
          </a:blip>
          <a:srcRect/>
          <a:stretch>
            <a:fillRect/>
          </a:stretch>
        </p:blipFill>
        <p:spPr bwMode="auto">
          <a:xfrm>
            <a:off x="8509000" y="6223000"/>
            <a:ext cx="635000" cy="6350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descr="back39a"/>
          <p:cNvPicPr>
            <a:picLocks noChangeAspect="1" noChangeArrowheads="1"/>
          </p:cNvPicPr>
          <p:nvPr/>
        </p:nvPicPr>
        <p:blipFill>
          <a:blip r:embed="rId2"/>
          <a:srcRect/>
          <a:stretch>
            <a:fillRect/>
          </a:stretch>
        </p:blipFill>
        <p:spPr bwMode="auto">
          <a:xfrm>
            <a:off x="0" y="0"/>
            <a:ext cx="9144000" cy="6853238"/>
          </a:xfrm>
          <a:prstGeom prst="rect">
            <a:avLst/>
          </a:prstGeom>
          <a:noFill/>
          <a:ln w="9525">
            <a:noFill/>
            <a:miter lim="800000"/>
            <a:headEnd/>
            <a:tailEnd/>
          </a:ln>
        </p:spPr>
      </p:pic>
      <p:sp>
        <p:nvSpPr>
          <p:cNvPr id="45060" name="Rectangle 4"/>
          <p:cNvSpPr>
            <a:spLocks noChangeArrowheads="1"/>
          </p:cNvSpPr>
          <p:nvPr/>
        </p:nvSpPr>
        <p:spPr bwMode="auto">
          <a:xfrm>
            <a:off x="0" y="0"/>
            <a:ext cx="4876800" cy="533400"/>
          </a:xfrm>
          <a:prstGeom prst="rect">
            <a:avLst/>
          </a:prstGeom>
          <a:solidFill>
            <a:srgbClr val="1D429D"/>
          </a:solidFill>
          <a:ln w="9525">
            <a:noFill/>
            <a:miter lim="800000"/>
            <a:headEnd/>
            <a:tailEnd/>
          </a:ln>
          <a:effectLst/>
        </p:spPr>
        <p:txBody>
          <a:bodyPr anchor="ctr" anchorCtr="1"/>
          <a:lstStyle/>
          <a:p>
            <a:pPr>
              <a:defRPr/>
            </a:pPr>
            <a:r>
              <a:rPr lang="en-US" sz="3200" b="1" dirty="0">
                <a:solidFill>
                  <a:schemeClr val="bg1"/>
                </a:solidFill>
                <a:effectLst>
                  <a:outerShdw blurRad="38100" dist="38100" dir="2700000" algn="tl">
                    <a:srgbClr val="000000"/>
                  </a:outerShdw>
                </a:effectLst>
                <a:latin typeface="Arial" charset="0"/>
              </a:rPr>
              <a:t>pH  DETERMINATION</a:t>
            </a:r>
            <a:endParaRPr lang="en-AU" sz="3200" b="1" dirty="0">
              <a:solidFill>
                <a:schemeClr val="bg1"/>
              </a:solidFill>
              <a:effectLst>
                <a:outerShdw blurRad="38100" dist="38100" dir="2700000" algn="tl">
                  <a:srgbClr val="000000"/>
                </a:outerShdw>
              </a:effectLst>
              <a:latin typeface="Arial" charset="0"/>
            </a:endParaRPr>
          </a:p>
        </p:txBody>
      </p:sp>
      <p:sp>
        <p:nvSpPr>
          <p:cNvPr id="45061" name="Rectangle 5"/>
          <p:cNvSpPr>
            <a:spLocks noChangeArrowheads="1"/>
          </p:cNvSpPr>
          <p:nvPr/>
        </p:nvSpPr>
        <p:spPr bwMode="auto">
          <a:xfrm>
            <a:off x="4495800" y="1143000"/>
            <a:ext cx="4114800" cy="4800600"/>
          </a:xfrm>
          <a:prstGeom prst="rect">
            <a:avLst/>
          </a:prstGeom>
          <a:noFill/>
          <a:ln w="9525">
            <a:noFill/>
            <a:miter lim="800000"/>
            <a:headEnd/>
            <a:tailEnd/>
          </a:ln>
          <a:effectLst/>
        </p:spPr>
        <p:txBody>
          <a:bodyPr/>
          <a:lstStyle/>
          <a:p>
            <a:pPr marL="342900" indent="-342900">
              <a:spcBef>
                <a:spcPct val="20000"/>
              </a:spcBef>
              <a:buClr>
                <a:schemeClr val="hlink"/>
              </a:buClr>
              <a:buSzPct val="60000"/>
              <a:buFont typeface="Wingdings" pitchFamily="2" charset="2"/>
              <a:buNone/>
              <a:defRPr/>
            </a:pPr>
            <a:r>
              <a:rPr lang="en-US" sz="3200" b="1" dirty="0">
                <a:solidFill>
                  <a:schemeClr val="bg1"/>
                </a:solidFill>
                <a:effectLst>
                  <a:outerShdw blurRad="38100" dist="38100" dir="2700000" algn="tl">
                    <a:srgbClr val="000000"/>
                  </a:outerShdw>
                </a:effectLst>
                <a:latin typeface="Arial" charset="0"/>
              </a:rPr>
              <a:t>The pH is defined </a:t>
            </a:r>
          </a:p>
          <a:p>
            <a:pPr marL="342900" indent="-342900">
              <a:spcBef>
                <a:spcPct val="20000"/>
              </a:spcBef>
              <a:buClr>
                <a:schemeClr val="hlink"/>
              </a:buClr>
              <a:buSzPct val="60000"/>
              <a:buFont typeface="Wingdings" pitchFamily="2" charset="2"/>
              <a:buNone/>
              <a:defRPr/>
            </a:pPr>
            <a:r>
              <a:rPr lang="en-US" sz="3200" b="1" dirty="0">
                <a:solidFill>
                  <a:schemeClr val="bg1"/>
                </a:solidFill>
                <a:effectLst>
                  <a:outerShdw blurRad="38100" dist="38100" dir="2700000" algn="tl">
                    <a:srgbClr val="000000"/>
                  </a:outerShdw>
                </a:effectLst>
                <a:latin typeface="Arial" charset="0"/>
              </a:rPr>
              <a:t>as the common </a:t>
            </a:r>
          </a:p>
          <a:p>
            <a:pPr marL="342900" indent="-342900">
              <a:spcBef>
                <a:spcPct val="20000"/>
              </a:spcBef>
              <a:buClr>
                <a:schemeClr val="hlink"/>
              </a:buClr>
              <a:buSzPct val="60000"/>
              <a:buFont typeface="Wingdings" pitchFamily="2" charset="2"/>
              <a:buNone/>
              <a:defRPr/>
            </a:pPr>
            <a:r>
              <a:rPr lang="en-US" sz="3200" b="1" dirty="0">
                <a:solidFill>
                  <a:schemeClr val="bg1"/>
                </a:solidFill>
                <a:effectLst>
                  <a:outerShdw blurRad="38100" dist="38100" dir="2700000" algn="tl">
                    <a:srgbClr val="000000"/>
                  </a:outerShdw>
                </a:effectLst>
                <a:latin typeface="Arial" charset="0"/>
              </a:rPr>
              <a:t>logarithm of the </a:t>
            </a:r>
          </a:p>
          <a:p>
            <a:pPr marL="342900" indent="-342900">
              <a:spcBef>
                <a:spcPct val="20000"/>
              </a:spcBef>
              <a:buClr>
                <a:schemeClr val="hlink"/>
              </a:buClr>
              <a:buSzPct val="60000"/>
              <a:buFont typeface="Wingdings" pitchFamily="2" charset="2"/>
              <a:buNone/>
              <a:defRPr/>
            </a:pPr>
            <a:r>
              <a:rPr lang="en-US" sz="3200" b="1" dirty="0">
                <a:solidFill>
                  <a:schemeClr val="bg1"/>
                </a:solidFill>
                <a:effectLst>
                  <a:outerShdw blurRad="38100" dist="38100" dir="2700000" algn="tl">
                    <a:srgbClr val="000000"/>
                  </a:outerShdw>
                </a:effectLst>
                <a:latin typeface="Arial" charset="0"/>
              </a:rPr>
              <a:t>reciprocal of the </a:t>
            </a:r>
          </a:p>
          <a:p>
            <a:pPr marL="342900" indent="-342900">
              <a:spcBef>
                <a:spcPct val="20000"/>
              </a:spcBef>
              <a:buClr>
                <a:schemeClr val="hlink"/>
              </a:buClr>
              <a:buSzPct val="60000"/>
              <a:buFont typeface="Wingdings" pitchFamily="2" charset="2"/>
              <a:buNone/>
              <a:defRPr/>
            </a:pPr>
            <a:r>
              <a:rPr lang="en-US" sz="3200" b="1" dirty="0">
                <a:solidFill>
                  <a:schemeClr val="bg1"/>
                </a:solidFill>
                <a:effectLst>
                  <a:outerShdw blurRad="38100" dist="38100" dir="2700000" algn="tl">
                    <a:srgbClr val="000000"/>
                  </a:outerShdw>
                </a:effectLst>
                <a:latin typeface="Arial" charset="0"/>
              </a:rPr>
              <a:t>hydrogen ion </a:t>
            </a:r>
          </a:p>
          <a:p>
            <a:pPr marL="342900" indent="-342900">
              <a:spcBef>
                <a:spcPct val="20000"/>
              </a:spcBef>
              <a:buClr>
                <a:schemeClr val="hlink"/>
              </a:buClr>
              <a:buSzPct val="60000"/>
              <a:buFont typeface="Wingdings" pitchFamily="2" charset="2"/>
              <a:buNone/>
              <a:defRPr/>
            </a:pPr>
            <a:r>
              <a:rPr lang="en-US" sz="3200" b="1" dirty="0">
                <a:solidFill>
                  <a:schemeClr val="bg1"/>
                </a:solidFill>
                <a:effectLst>
                  <a:outerShdw blurRad="38100" dist="38100" dir="2700000" algn="tl">
                    <a:srgbClr val="000000"/>
                  </a:outerShdw>
                </a:effectLst>
                <a:latin typeface="Arial" charset="0"/>
              </a:rPr>
              <a:t>concentration </a:t>
            </a:r>
          </a:p>
          <a:p>
            <a:pPr marL="342900" indent="-342900">
              <a:spcBef>
                <a:spcPct val="20000"/>
              </a:spcBef>
              <a:buClr>
                <a:schemeClr val="hlink"/>
              </a:buClr>
              <a:buSzPct val="60000"/>
              <a:buFont typeface="Wingdings" pitchFamily="2" charset="2"/>
              <a:buNone/>
              <a:defRPr/>
            </a:pPr>
            <a:r>
              <a:rPr lang="en-US" sz="3200" b="1" dirty="0">
                <a:solidFill>
                  <a:schemeClr val="bg1"/>
                </a:solidFill>
                <a:effectLst>
                  <a:outerShdw blurRad="38100" dist="38100" dir="2700000" algn="tl">
                    <a:srgbClr val="000000"/>
                  </a:outerShdw>
                </a:effectLst>
                <a:latin typeface="Arial" charset="0"/>
              </a:rPr>
              <a:t>expressed in </a:t>
            </a:r>
          </a:p>
          <a:p>
            <a:pPr marL="342900" indent="-342900">
              <a:spcBef>
                <a:spcPct val="20000"/>
              </a:spcBef>
              <a:buClr>
                <a:schemeClr val="hlink"/>
              </a:buClr>
              <a:buSzPct val="60000"/>
              <a:buFont typeface="Wingdings" pitchFamily="2" charset="2"/>
              <a:buNone/>
              <a:defRPr/>
            </a:pPr>
            <a:r>
              <a:rPr lang="en-US" sz="3200" b="1" dirty="0">
                <a:solidFill>
                  <a:schemeClr val="bg1"/>
                </a:solidFill>
                <a:effectLst>
                  <a:outerShdw blurRad="38100" dist="38100" dir="2700000" algn="tl">
                    <a:srgbClr val="000000"/>
                  </a:outerShdw>
                </a:effectLst>
                <a:latin typeface="Arial" charset="0"/>
              </a:rPr>
              <a:t>gram per liter.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838200" y="822325"/>
            <a:ext cx="7924800" cy="5410712"/>
          </a:xfrm>
          <a:prstGeom prst="rect">
            <a:avLst/>
          </a:prstGeom>
          <a:noFill/>
          <a:ln w="9525">
            <a:noFill/>
            <a:miter lim="800000"/>
            <a:headEnd/>
            <a:tailEnd/>
          </a:ln>
          <a:effectLst>
            <a:outerShdw dist="35921" dir="2700000" algn="ctr" rotWithShape="0">
              <a:srgbClr val="000000"/>
            </a:outerShdw>
          </a:effectLst>
        </p:spPr>
        <p:txBody>
          <a:bodyPr>
            <a:spAutoFit/>
          </a:bodyPr>
          <a:lstStyle/>
          <a:p>
            <a:pPr>
              <a:lnSpc>
                <a:spcPct val="120000"/>
              </a:lnSpc>
              <a:defRPr/>
            </a:pPr>
            <a:r>
              <a:rPr lang="en-US" sz="3200" b="1" dirty="0">
                <a:latin typeface="Arial" charset="0"/>
              </a:rPr>
              <a:t>Storage, exposure to temperature </a:t>
            </a:r>
          </a:p>
          <a:p>
            <a:pPr>
              <a:lnSpc>
                <a:spcPct val="120000"/>
              </a:lnSpc>
              <a:defRPr/>
            </a:pPr>
            <a:r>
              <a:rPr lang="en-US" sz="3200" b="1" dirty="0">
                <a:latin typeface="Arial" charset="0"/>
              </a:rPr>
              <a:t>and pressure tend to alter the pH, </a:t>
            </a:r>
          </a:p>
          <a:p>
            <a:pPr>
              <a:lnSpc>
                <a:spcPct val="120000"/>
              </a:lnSpc>
              <a:defRPr/>
            </a:pPr>
            <a:r>
              <a:rPr lang="en-US" sz="3200" b="1" dirty="0">
                <a:latin typeface="Arial" charset="0"/>
              </a:rPr>
              <a:t>thus making the liquid unstable. </a:t>
            </a:r>
          </a:p>
          <a:p>
            <a:pPr>
              <a:lnSpc>
                <a:spcPct val="120000"/>
              </a:lnSpc>
              <a:defRPr/>
            </a:pPr>
            <a:r>
              <a:rPr lang="en-US" sz="3200" b="1" dirty="0">
                <a:latin typeface="Arial" charset="0"/>
              </a:rPr>
              <a:t>It also helps to detect adulteration. </a:t>
            </a:r>
          </a:p>
          <a:p>
            <a:pPr>
              <a:lnSpc>
                <a:spcPct val="120000"/>
              </a:lnSpc>
              <a:defRPr/>
            </a:pPr>
            <a:endParaRPr lang="en-US" sz="3200" b="1" dirty="0">
              <a:latin typeface="Arial" charset="0"/>
            </a:endParaRPr>
          </a:p>
          <a:p>
            <a:pPr lvl="2">
              <a:lnSpc>
                <a:spcPct val="120000"/>
              </a:lnSpc>
              <a:defRPr/>
            </a:pPr>
            <a:r>
              <a:rPr lang="en-US" sz="3200" b="1" dirty="0">
                <a:latin typeface="Arial" charset="0"/>
              </a:rPr>
              <a:t>The two most important methods </a:t>
            </a:r>
          </a:p>
          <a:p>
            <a:pPr lvl="2">
              <a:lnSpc>
                <a:spcPct val="120000"/>
              </a:lnSpc>
              <a:defRPr/>
            </a:pPr>
            <a:r>
              <a:rPr lang="en-US" sz="3200" b="1" dirty="0">
                <a:latin typeface="Arial" charset="0"/>
              </a:rPr>
              <a:t>of measuring pH are by the use </a:t>
            </a:r>
          </a:p>
          <a:p>
            <a:pPr lvl="2">
              <a:lnSpc>
                <a:spcPct val="120000"/>
              </a:lnSpc>
              <a:defRPr/>
            </a:pPr>
            <a:r>
              <a:rPr lang="en-US" sz="3200" b="1" dirty="0">
                <a:latin typeface="Arial" charset="0"/>
              </a:rPr>
              <a:t>of </a:t>
            </a:r>
            <a:r>
              <a:rPr lang="en-US" sz="3200" b="1" dirty="0" smtClean="0">
                <a:latin typeface="Arial" charset="0"/>
              </a:rPr>
              <a:t>colorimetric method and </a:t>
            </a:r>
            <a:r>
              <a:rPr lang="en-US" sz="3200" b="1" dirty="0" err="1" smtClean="0">
                <a:latin typeface="Arial" charset="0"/>
              </a:rPr>
              <a:t>potentiometric</a:t>
            </a:r>
            <a:r>
              <a:rPr lang="en-US" sz="3200" b="1" dirty="0" smtClean="0">
                <a:latin typeface="Arial" charset="0"/>
              </a:rPr>
              <a:t> method </a:t>
            </a:r>
            <a:endParaRPr lang="en-US" sz="3200" b="1" dirty="0">
              <a:latin typeface="Arial" charset="0"/>
            </a:endParaRPr>
          </a:p>
        </p:txBody>
      </p:sp>
      <p:pic>
        <p:nvPicPr>
          <p:cNvPr id="16387" name="Picture 8" descr="13">
            <a:hlinkClick r:id="rId2" action="ppaction://hlinkfile"/>
          </p:cNvPr>
          <p:cNvPicPr>
            <a:picLocks noChangeAspect="1" noChangeArrowheads="1"/>
          </p:cNvPicPr>
          <p:nvPr/>
        </p:nvPicPr>
        <p:blipFill>
          <a:blip r:embed="rId3">
            <a:clrChange>
              <a:clrFrom>
                <a:srgbClr val="EBF0F2"/>
              </a:clrFrom>
              <a:clrTo>
                <a:srgbClr val="EBF0F2">
                  <a:alpha val="0"/>
                </a:srgbClr>
              </a:clrTo>
            </a:clrChange>
          </a:blip>
          <a:srcRect/>
          <a:stretch>
            <a:fillRect/>
          </a:stretch>
        </p:blipFill>
        <p:spPr bwMode="auto">
          <a:xfrm>
            <a:off x="8610600" y="6392863"/>
            <a:ext cx="508000" cy="465137"/>
          </a:xfrm>
          <a:prstGeom prst="rect">
            <a:avLst/>
          </a:prstGeom>
          <a:noFill/>
          <a:ln w="9525">
            <a:noFill/>
            <a:miter lim="800000"/>
            <a:headEnd/>
            <a:tailEnd/>
          </a:ln>
        </p:spPr>
      </p:pic>
      <p:pic>
        <p:nvPicPr>
          <p:cNvPr id="16388" name="Picture 9" descr="10">
            <a:hlinkClick r:id="rId4" action="ppaction://hlinksldjump"/>
          </p:cNvPr>
          <p:cNvPicPr>
            <a:picLocks noChangeAspect="1" noChangeArrowheads="1"/>
          </p:cNvPicPr>
          <p:nvPr/>
        </p:nvPicPr>
        <p:blipFill>
          <a:blip r:embed="rId5">
            <a:clrChange>
              <a:clrFrom>
                <a:srgbClr val="F0F2F5"/>
              </a:clrFrom>
              <a:clrTo>
                <a:srgbClr val="F0F2F5">
                  <a:alpha val="0"/>
                </a:srgbClr>
              </a:clrTo>
            </a:clrChange>
          </a:blip>
          <a:srcRect/>
          <a:stretch>
            <a:fillRect/>
          </a:stretch>
        </p:blipFill>
        <p:spPr bwMode="auto">
          <a:xfrm>
            <a:off x="889000" y="6223000"/>
            <a:ext cx="635000" cy="63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3733800" cy="609600"/>
          </a:xfrm>
          <a:solidFill>
            <a:srgbClr val="1D429D"/>
          </a:solidFill>
        </p:spPr>
        <p:txBody>
          <a:bodyPr>
            <a:normAutofit fontScale="90000"/>
          </a:bodyPr>
          <a:lstStyle/>
          <a:p>
            <a:pPr algn="l" eaLnBrk="1" hangingPunct="1">
              <a:defRPr/>
            </a:pPr>
            <a:r>
              <a:rPr lang="en-US" sz="3600" b="1" dirty="0" smtClean="0">
                <a:solidFill>
                  <a:schemeClr val="bg1"/>
                </a:solidFill>
              </a:rPr>
              <a:t>TOTAL SOLIDS</a:t>
            </a:r>
            <a:endParaRPr lang="en-AU" sz="3600" b="1" dirty="0" smtClean="0">
              <a:solidFill>
                <a:schemeClr val="bg1"/>
              </a:solidFill>
            </a:endParaRPr>
          </a:p>
        </p:txBody>
      </p:sp>
      <p:sp>
        <p:nvSpPr>
          <p:cNvPr id="12291" name="Rectangle 3"/>
          <p:cNvSpPr>
            <a:spLocks noGrp="1" noChangeArrowheads="1"/>
          </p:cNvSpPr>
          <p:nvPr>
            <p:ph type="body" idx="1"/>
          </p:nvPr>
        </p:nvSpPr>
        <p:spPr>
          <a:xfrm>
            <a:off x="990600" y="1371600"/>
            <a:ext cx="7772400" cy="3962400"/>
          </a:xfrm>
        </p:spPr>
        <p:txBody>
          <a:bodyPr/>
          <a:lstStyle/>
          <a:p>
            <a:pPr eaLnBrk="1" hangingPunct="1">
              <a:lnSpc>
                <a:spcPct val="130000"/>
              </a:lnSpc>
              <a:buFont typeface="Wingdings" pitchFamily="2" charset="2"/>
              <a:buNone/>
              <a:defRPr/>
            </a:pPr>
            <a:r>
              <a:rPr lang="en-US" b="1" dirty="0" smtClean="0">
                <a:latin typeface="Arial" charset="0"/>
              </a:rPr>
              <a:t>The term </a:t>
            </a:r>
            <a:r>
              <a:rPr lang="en-US" b="1" dirty="0" smtClean="0">
                <a:solidFill>
                  <a:srgbClr val="FF0000"/>
                </a:solidFill>
                <a:latin typeface="Arial" charset="0"/>
              </a:rPr>
              <a:t>'total solids</a:t>
            </a:r>
            <a:r>
              <a:rPr lang="en-US" b="1" dirty="0" smtClean="0">
                <a:solidFill>
                  <a:srgbClr val="FFFF00"/>
                </a:solidFill>
                <a:latin typeface="Arial" charset="0"/>
              </a:rPr>
              <a:t>'</a:t>
            </a:r>
            <a:r>
              <a:rPr lang="en-US" b="1" dirty="0" smtClean="0">
                <a:latin typeface="Arial" charset="0"/>
              </a:rPr>
              <a:t> is applied to </a:t>
            </a:r>
          </a:p>
          <a:p>
            <a:pPr eaLnBrk="1" hangingPunct="1">
              <a:lnSpc>
                <a:spcPct val="130000"/>
              </a:lnSpc>
              <a:buFont typeface="Wingdings" pitchFamily="2" charset="2"/>
              <a:buNone/>
              <a:defRPr/>
            </a:pPr>
            <a:r>
              <a:rPr lang="en-US" b="1" dirty="0" smtClean="0">
                <a:latin typeface="Arial" charset="0"/>
              </a:rPr>
              <a:t>the residue obtained when the </a:t>
            </a:r>
          </a:p>
          <a:p>
            <a:pPr eaLnBrk="1" hangingPunct="1">
              <a:lnSpc>
                <a:spcPct val="130000"/>
              </a:lnSpc>
              <a:buFont typeface="Wingdings" pitchFamily="2" charset="2"/>
              <a:buNone/>
              <a:defRPr/>
            </a:pPr>
            <a:r>
              <a:rPr lang="en-US" b="1" dirty="0" smtClean="0">
                <a:latin typeface="Arial" charset="0"/>
              </a:rPr>
              <a:t>prescribed amount of the preparation </a:t>
            </a:r>
          </a:p>
          <a:p>
            <a:pPr eaLnBrk="1" hangingPunct="1">
              <a:lnSpc>
                <a:spcPct val="130000"/>
              </a:lnSpc>
              <a:buFont typeface="Wingdings" pitchFamily="2" charset="2"/>
              <a:buNone/>
              <a:defRPr/>
            </a:pPr>
            <a:r>
              <a:rPr lang="en-US" b="1" dirty="0" smtClean="0">
                <a:latin typeface="Arial" charset="0"/>
              </a:rPr>
              <a:t>is dried to constant weight under </a:t>
            </a:r>
          </a:p>
          <a:p>
            <a:pPr eaLnBrk="1" hangingPunct="1">
              <a:lnSpc>
                <a:spcPct val="130000"/>
              </a:lnSpc>
              <a:buFont typeface="Wingdings" pitchFamily="2" charset="2"/>
              <a:buNone/>
              <a:defRPr/>
            </a:pPr>
            <a:r>
              <a:rPr lang="en-US" b="1" dirty="0" smtClean="0">
                <a:latin typeface="Arial" charset="0"/>
              </a:rPr>
              <a:t>specified conditions.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609600" y="685800"/>
            <a:ext cx="7848600" cy="5349875"/>
          </a:xfrm>
          <a:prstGeom prst="rect">
            <a:avLst/>
          </a:prstGeom>
          <a:noFill/>
          <a:ln w="9525">
            <a:noFill/>
            <a:miter lim="800000"/>
            <a:headEnd/>
            <a:tailEnd/>
          </a:ln>
          <a:effectLst>
            <a:outerShdw dist="35921" dir="2700000" algn="ctr" rotWithShape="0">
              <a:srgbClr val="000000"/>
            </a:outerShdw>
          </a:effectLst>
        </p:spPr>
        <p:txBody>
          <a:bodyPr>
            <a:spAutoFit/>
          </a:bodyPr>
          <a:lstStyle/>
          <a:p>
            <a:pPr>
              <a:lnSpc>
                <a:spcPct val="120000"/>
              </a:lnSpc>
              <a:defRPr/>
            </a:pPr>
            <a:r>
              <a:rPr lang="en-US" sz="3200" b="1">
                <a:latin typeface="Arial" charset="0"/>
              </a:rPr>
              <a:t>Weigh accurately or measure an accurate quantity of the preparation. Place it in a tarred dish, evaporate at as low a temperature as possible until the alcohol is removed. Heat on a water-bath until the residue is apparently dry. Transfer to an oven and dry to constant weight at 105</a:t>
            </a:r>
            <a:r>
              <a:rPr lang="en-US" sz="3200" b="1" baseline="30000">
                <a:latin typeface="Arial" charset="0"/>
              </a:rPr>
              <a:t>o</a:t>
            </a:r>
            <a:r>
              <a:rPr lang="en-US" sz="3200" b="1">
                <a:latin typeface="Arial" charset="0"/>
              </a:rPr>
              <a:t>. Cool in an efficient desiccator.</a:t>
            </a:r>
            <a:endParaRPr lang="en-US" sz="3200">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533400" y="1828800"/>
            <a:ext cx="8229600" cy="3352800"/>
          </a:xfrm>
        </p:spPr>
        <p:txBody>
          <a:bodyPr/>
          <a:lstStyle/>
          <a:p>
            <a:pPr eaLnBrk="1" hangingPunct="1">
              <a:buClr>
                <a:srgbClr val="FF9900"/>
              </a:buClr>
              <a:buSzTx/>
              <a:buFontTx/>
              <a:buChar char="•"/>
              <a:defRPr/>
            </a:pPr>
            <a:r>
              <a:rPr lang="en-US" sz="3600" b="1" smtClean="0">
                <a:latin typeface="Arial" charset="0"/>
              </a:rPr>
              <a:t>Weight of empty glass dish = A</a:t>
            </a:r>
          </a:p>
          <a:p>
            <a:pPr eaLnBrk="1" hangingPunct="1">
              <a:buClr>
                <a:srgbClr val="FF9900"/>
              </a:buClr>
              <a:buSzTx/>
              <a:buFontTx/>
              <a:buChar char="•"/>
              <a:defRPr/>
            </a:pPr>
            <a:r>
              <a:rPr lang="en-US" sz="3600" b="1" smtClean="0">
                <a:latin typeface="Arial" charset="0"/>
              </a:rPr>
              <a:t>Sample taken = 10 ml</a:t>
            </a:r>
          </a:p>
          <a:p>
            <a:pPr eaLnBrk="1" hangingPunct="1">
              <a:buClr>
                <a:srgbClr val="FF9900"/>
              </a:buClr>
              <a:buSzTx/>
              <a:buFontTx/>
              <a:buChar char="•"/>
              <a:defRPr/>
            </a:pPr>
            <a:r>
              <a:rPr lang="en-US" sz="3600" b="1" smtClean="0">
                <a:latin typeface="Arial" charset="0"/>
              </a:rPr>
              <a:t>Weight of dish + dry residue = B</a:t>
            </a:r>
          </a:p>
          <a:p>
            <a:pPr eaLnBrk="1" hangingPunct="1">
              <a:buClr>
                <a:srgbClr val="FF9900"/>
              </a:buClr>
              <a:buSzTx/>
              <a:buFontTx/>
              <a:buChar char="•"/>
              <a:defRPr/>
            </a:pPr>
            <a:r>
              <a:rPr lang="en-US" sz="3600" b="1" smtClean="0">
                <a:latin typeface="Arial" charset="0"/>
              </a:rPr>
              <a:t>Total solids = (B – A) X 100 / 10, expressed as percentage</a:t>
            </a:r>
            <a:endParaRPr lang="en-AU" sz="3600" b="1" smtClean="0">
              <a:latin typeface="Arial" charset="0"/>
            </a:endParaRPr>
          </a:p>
        </p:txBody>
      </p:sp>
      <p:sp>
        <p:nvSpPr>
          <p:cNvPr id="19459" name="Rectangle 4"/>
          <p:cNvSpPr>
            <a:spLocks noGrp="1" noChangeArrowheads="1"/>
          </p:cNvSpPr>
          <p:nvPr>
            <p:ph type="title"/>
          </p:nvPr>
        </p:nvSpPr>
        <p:spPr>
          <a:xfrm>
            <a:off x="0" y="0"/>
            <a:ext cx="8305800" cy="609600"/>
          </a:xfrm>
          <a:solidFill>
            <a:srgbClr val="1D429D"/>
          </a:solidFill>
        </p:spPr>
        <p:txBody>
          <a:bodyPr>
            <a:normAutofit fontScale="90000"/>
          </a:bodyPr>
          <a:lstStyle/>
          <a:p>
            <a:pPr algn="l" eaLnBrk="1" hangingPunct="1"/>
            <a:r>
              <a:rPr lang="en-US" sz="3600" b="1" dirty="0" smtClean="0">
                <a:solidFill>
                  <a:schemeClr val="bg1"/>
                </a:solidFill>
                <a:effectLst/>
              </a:rPr>
              <a:t>CALCULATION  OF  TOTAL SOLIDS</a:t>
            </a:r>
            <a:endParaRPr lang="en-AU" sz="3600" b="1" dirty="0" smtClean="0">
              <a:solidFill>
                <a:schemeClr val="bg1"/>
              </a:solidFill>
              <a:effectLst/>
            </a:endParaRPr>
          </a:p>
        </p:txBody>
      </p:sp>
      <p:pic>
        <p:nvPicPr>
          <p:cNvPr id="19460" name="Picture 6" descr="10">
            <a:hlinkClick r:id="rId2" action="ppaction://hlinksldjump"/>
          </p:cNvPr>
          <p:cNvPicPr>
            <a:picLocks noChangeAspect="1" noChangeArrowheads="1"/>
          </p:cNvPicPr>
          <p:nvPr/>
        </p:nvPicPr>
        <p:blipFill>
          <a:blip r:embed="rId3">
            <a:clrChange>
              <a:clrFrom>
                <a:srgbClr val="F0F2F5"/>
              </a:clrFrom>
              <a:clrTo>
                <a:srgbClr val="F0F2F5">
                  <a:alpha val="0"/>
                </a:srgbClr>
              </a:clrTo>
            </a:clrChange>
          </a:blip>
          <a:srcRect/>
          <a:stretch>
            <a:fillRect/>
          </a:stretch>
        </p:blipFill>
        <p:spPr bwMode="auto">
          <a:xfrm>
            <a:off x="8509000" y="6223000"/>
            <a:ext cx="635000" cy="6350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chap39-4"/>
          <p:cNvPicPr>
            <a:picLocks noChangeAspect="1" noChangeArrowheads="1"/>
          </p:cNvPicPr>
          <p:nvPr/>
        </p:nvPicPr>
        <p:blipFill>
          <a:blip r:embed="rId2">
            <a:lum contrast="12000"/>
          </a:blip>
          <a:srcRect/>
          <a:stretch>
            <a:fillRect/>
          </a:stretch>
        </p:blipFill>
        <p:spPr bwMode="auto">
          <a:xfrm>
            <a:off x="0" y="7938"/>
            <a:ext cx="9144000" cy="6850062"/>
          </a:xfrm>
          <a:prstGeom prst="rect">
            <a:avLst/>
          </a:prstGeom>
          <a:noFill/>
          <a:ln w="9525">
            <a:noFill/>
            <a:miter lim="800000"/>
            <a:headEnd/>
            <a:tailEnd/>
          </a:ln>
        </p:spPr>
      </p:pic>
      <p:sp>
        <p:nvSpPr>
          <p:cNvPr id="17410" name="Rectangle 2"/>
          <p:cNvSpPr>
            <a:spLocks noGrp="1" noChangeArrowheads="1"/>
          </p:cNvSpPr>
          <p:nvPr>
            <p:ph type="title"/>
          </p:nvPr>
        </p:nvSpPr>
        <p:spPr>
          <a:xfrm>
            <a:off x="0" y="0"/>
            <a:ext cx="5105400" cy="609600"/>
          </a:xfrm>
          <a:solidFill>
            <a:srgbClr val="1D429D"/>
          </a:solidFill>
        </p:spPr>
        <p:txBody>
          <a:bodyPr>
            <a:normAutofit fontScale="90000"/>
          </a:bodyPr>
          <a:lstStyle/>
          <a:p>
            <a:pPr marL="838200" indent="-838200" eaLnBrk="1" hangingPunct="1">
              <a:defRPr/>
            </a:pPr>
            <a:r>
              <a:rPr lang="en-US" sz="3600" b="1" dirty="0" smtClean="0">
                <a:solidFill>
                  <a:schemeClr val="bg1"/>
                </a:solidFill>
              </a:rPr>
              <a:t>CHROMATOGRAPHY</a:t>
            </a:r>
            <a:endParaRPr lang="en-AU" sz="3600" b="1" dirty="0" smtClean="0">
              <a:solidFill>
                <a:schemeClr val="bg1"/>
              </a:solidFill>
            </a:endParaRPr>
          </a:p>
        </p:txBody>
      </p:sp>
      <p:sp>
        <p:nvSpPr>
          <p:cNvPr id="17411" name="Rectangle 3"/>
          <p:cNvSpPr>
            <a:spLocks noGrp="1" noChangeArrowheads="1"/>
          </p:cNvSpPr>
          <p:nvPr>
            <p:ph type="body" idx="1"/>
          </p:nvPr>
        </p:nvSpPr>
        <p:spPr>
          <a:xfrm>
            <a:off x="533400" y="1219200"/>
            <a:ext cx="8229600" cy="4953000"/>
          </a:xfrm>
        </p:spPr>
        <p:txBody>
          <a:bodyPr/>
          <a:lstStyle/>
          <a:p>
            <a:pPr eaLnBrk="1" hangingPunct="1">
              <a:lnSpc>
                <a:spcPct val="110000"/>
              </a:lnSpc>
              <a:buFont typeface="Wingdings" pitchFamily="2" charset="2"/>
              <a:buNone/>
              <a:defRPr/>
            </a:pPr>
            <a:r>
              <a:rPr lang="en-US" b="1" dirty="0" smtClean="0">
                <a:latin typeface="Arial" charset="0"/>
              </a:rPr>
              <a:t>Chromatography is a physical analytical process to separate constituents of drug thereby guides to identification of drug </a:t>
            </a:r>
          </a:p>
          <a:p>
            <a:pPr eaLnBrk="1" hangingPunct="1">
              <a:lnSpc>
                <a:spcPct val="110000"/>
              </a:lnSpc>
              <a:buFont typeface="Wingdings" pitchFamily="2" charset="2"/>
              <a:buNone/>
              <a:defRPr/>
            </a:pPr>
            <a:endParaRPr lang="en-US" sz="1600" b="1" dirty="0" smtClean="0">
              <a:latin typeface="Arial" charset="0"/>
            </a:endParaRPr>
          </a:p>
          <a:p>
            <a:pPr eaLnBrk="1" hangingPunct="1">
              <a:lnSpc>
                <a:spcPct val="110000"/>
              </a:lnSpc>
              <a:buFont typeface="Wingdings" pitchFamily="2" charset="2"/>
              <a:buNone/>
              <a:defRPr/>
            </a:pPr>
            <a:r>
              <a:rPr lang="en-US" b="1" dirty="0" smtClean="0">
                <a:solidFill>
                  <a:srgbClr val="FFFF00"/>
                </a:solidFill>
                <a:latin typeface="Arial" charset="0"/>
              </a:rPr>
              <a:t>There are various methods of </a:t>
            </a:r>
          </a:p>
          <a:p>
            <a:pPr eaLnBrk="1" hangingPunct="1">
              <a:lnSpc>
                <a:spcPct val="110000"/>
              </a:lnSpc>
              <a:buFont typeface="Wingdings" pitchFamily="2" charset="2"/>
              <a:buNone/>
              <a:defRPr/>
            </a:pPr>
            <a:r>
              <a:rPr lang="en-US" b="1" dirty="0" smtClean="0">
                <a:solidFill>
                  <a:srgbClr val="FFFF00"/>
                </a:solidFill>
                <a:latin typeface="Arial" charset="0"/>
              </a:rPr>
              <a:t>chromatography study – </a:t>
            </a:r>
          </a:p>
          <a:p>
            <a:pPr eaLnBrk="1" hangingPunct="1">
              <a:lnSpc>
                <a:spcPct val="110000"/>
              </a:lnSpc>
              <a:buFont typeface="Wingdings" pitchFamily="2" charset="2"/>
              <a:buNone/>
              <a:defRPr/>
            </a:pPr>
            <a:r>
              <a:rPr lang="en-US" b="1" dirty="0" smtClean="0">
                <a:solidFill>
                  <a:srgbClr val="FFFF00"/>
                </a:solidFill>
                <a:latin typeface="Arial" charset="0"/>
              </a:rPr>
              <a:t>paper, thin layer, columnar, gas, etc. </a:t>
            </a:r>
            <a:endParaRPr lang="en-AU" b="1" dirty="0" smtClean="0">
              <a:solidFill>
                <a:srgbClr val="FFFF00"/>
              </a:solidFill>
              <a:latin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chap39-4"/>
          <p:cNvPicPr>
            <a:picLocks noChangeAspect="1" noChangeArrowheads="1"/>
          </p:cNvPicPr>
          <p:nvPr/>
        </p:nvPicPr>
        <p:blipFill>
          <a:blip r:embed="rId2">
            <a:lum contrast="12000"/>
          </a:blip>
          <a:srcRect/>
          <a:stretch>
            <a:fillRect/>
          </a:stretch>
        </p:blipFill>
        <p:spPr bwMode="auto">
          <a:xfrm>
            <a:off x="0" y="7938"/>
            <a:ext cx="9144000" cy="6850062"/>
          </a:xfrm>
          <a:prstGeom prst="rect">
            <a:avLst/>
          </a:prstGeom>
          <a:noFill/>
          <a:ln w="9525">
            <a:noFill/>
            <a:miter lim="800000"/>
            <a:headEnd/>
            <a:tailEnd/>
          </a:ln>
        </p:spPr>
      </p:pic>
      <p:sp>
        <p:nvSpPr>
          <p:cNvPr id="17410" name="Rectangle 2"/>
          <p:cNvSpPr>
            <a:spLocks noGrp="1" noChangeArrowheads="1"/>
          </p:cNvSpPr>
          <p:nvPr>
            <p:ph type="title"/>
          </p:nvPr>
        </p:nvSpPr>
        <p:spPr>
          <a:xfrm>
            <a:off x="0" y="0"/>
            <a:ext cx="7848600" cy="609600"/>
          </a:xfrm>
          <a:solidFill>
            <a:srgbClr val="1D429D"/>
          </a:solidFill>
        </p:spPr>
        <p:txBody>
          <a:bodyPr>
            <a:normAutofit fontScale="90000"/>
          </a:bodyPr>
          <a:lstStyle/>
          <a:p>
            <a:pPr marL="838200" indent="-838200" eaLnBrk="1" hangingPunct="1">
              <a:defRPr/>
            </a:pPr>
            <a:r>
              <a:rPr lang="en-US" sz="3600" b="1" dirty="0" smtClean="0">
                <a:solidFill>
                  <a:schemeClr val="tx1"/>
                </a:solidFill>
              </a:rPr>
              <a:t>TYPES OF CHROMATOGRAPHY</a:t>
            </a:r>
            <a:endParaRPr lang="en-AU" sz="3600" b="1" dirty="0" smtClean="0">
              <a:solidFill>
                <a:schemeClr val="tx1"/>
              </a:solidFill>
            </a:endParaRPr>
          </a:p>
        </p:txBody>
      </p:sp>
      <p:sp>
        <p:nvSpPr>
          <p:cNvPr id="17411" name="Rectangle 3"/>
          <p:cNvSpPr>
            <a:spLocks noGrp="1" noChangeArrowheads="1"/>
          </p:cNvSpPr>
          <p:nvPr>
            <p:ph type="body" idx="1"/>
          </p:nvPr>
        </p:nvSpPr>
        <p:spPr>
          <a:xfrm>
            <a:off x="0" y="685800"/>
            <a:ext cx="9144000" cy="6172200"/>
          </a:xfrm>
        </p:spPr>
        <p:txBody>
          <a:bodyPr/>
          <a:lstStyle/>
          <a:p>
            <a:pPr eaLnBrk="1" hangingPunct="1">
              <a:lnSpc>
                <a:spcPct val="110000"/>
              </a:lnSpc>
              <a:buFont typeface="Wingdings" pitchFamily="2" charset="2"/>
              <a:buNone/>
              <a:defRPr/>
            </a:pPr>
            <a:r>
              <a:rPr lang="en-AU" b="1" dirty="0" smtClean="0">
                <a:solidFill>
                  <a:srgbClr val="FFC000"/>
                </a:solidFill>
                <a:latin typeface="Arial" charset="0"/>
              </a:rPr>
              <a:t>A)LIQUID  CHROMATOGRAPHY ( LC )</a:t>
            </a:r>
          </a:p>
          <a:p>
            <a:pPr marL="514350" indent="-514350" eaLnBrk="1" hangingPunct="1">
              <a:lnSpc>
                <a:spcPct val="110000"/>
              </a:lnSpc>
              <a:buFont typeface="+mj-lt"/>
              <a:buAutoNum type="arabicPeriod"/>
              <a:defRPr/>
            </a:pPr>
            <a:r>
              <a:rPr lang="en-AU" b="1" dirty="0" smtClean="0">
                <a:solidFill>
                  <a:srgbClr val="FFC000"/>
                </a:solidFill>
                <a:latin typeface="Arial" charset="0"/>
              </a:rPr>
              <a:t>	Adsorption chromatography – HPLC, TLC &amp; HPTLC</a:t>
            </a:r>
          </a:p>
          <a:p>
            <a:pPr marL="514350" indent="-514350" eaLnBrk="1" hangingPunct="1">
              <a:lnSpc>
                <a:spcPct val="110000"/>
              </a:lnSpc>
              <a:buFont typeface="+mj-lt"/>
              <a:buAutoNum type="arabicPeriod"/>
              <a:defRPr/>
            </a:pPr>
            <a:r>
              <a:rPr lang="en-AU" b="1" dirty="0" smtClean="0">
                <a:solidFill>
                  <a:srgbClr val="FFC000"/>
                </a:solidFill>
                <a:latin typeface="Arial" charset="0"/>
              </a:rPr>
              <a:t>Partition  chromatography – HPLC, TLC and PC</a:t>
            </a:r>
          </a:p>
          <a:p>
            <a:pPr marL="514350" indent="-514350" eaLnBrk="1" hangingPunct="1">
              <a:lnSpc>
                <a:spcPct val="110000"/>
              </a:lnSpc>
              <a:buFont typeface="+mj-lt"/>
              <a:buAutoNum type="arabicPeriod"/>
              <a:defRPr/>
            </a:pPr>
            <a:r>
              <a:rPr lang="en-AU" b="1" dirty="0" smtClean="0">
                <a:solidFill>
                  <a:srgbClr val="FFC000"/>
                </a:solidFill>
                <a:latin typeface="Arial" charset="0"/>
              </a:rPr>
              <a:t>Ion exchange chromatography</a:t>
            </a:r>
          </a:p>
          <a:p>
            <a:pPr marL="514350" indent="-514350" eaLnBrk="1" hangingPunct="1">
              <a:lnSpc>
                <a:spcPct val="110000"/>
              </a:lnSpc>
              <a:buFont typeface="Wingdings" pitchFamily="2" charset="2"/>
              <a:buNone/>
              <a:defRPr/>
            </a:pPr>
            <a:r>
              <a:rPr lang="en-AU" b="1" dirty="0" smtClean="0">
                <a:solidFill>
                  <a:srgbClr val="FFC000"/>
                </a:solidFill>
                <a:latin typeface="Arial" charset="0"/>
              </a:rPr>
              <a:t>B)GAS CHROMATOGRAPHY</a:t>
            </a:r>
          </a:p>
          <a:p>
            <a:pPr marL="514350" indent="-514350" eaLnBrk="1" hangingPunct="1">
              <a:lnSpc>
                <a:spcPct val="110000"/>
              </a:lnSpc>
              <a:buFont typeface="Wingdings" pitchFamily="2" charset="2"/>
              <a:buNone/>
              <a:defRPr/>
            </a:pPr>
            <a:r>
              <a:rPr lang="en-AU" b="1" dirty="0" smtClean="0">
                <a:solidFill>
                  <a:srgbClr val="FFC000"/>
                </a:solidFill>
                <a:latin typeface="Arial" charset="0"/>
              </a:rPr>
              <a:t>C)SUPERCRITICAL FLUID CHROMATOGRAPHY</a:t>
            </a:r>
          </a:p>
          <a:p>
            <a:pPr marL="514350" indent="-514350" eaLnBrk="1" hangingPunct="1">
              <a:lnSpc>
                <a:spcPct val="110000"/>
              </a:lnSpc>
              <a:buFont typeface="Wingdings" pitchFamily="2" charset="2"/>
              <a:buNone/>
              <a:defRPr/>
            </a:pPr>
            <a:endParaRPr lang="en-AU" b="1" dirty="0" smtClean="0">
              <a:solidFill>
                <a:srgbClr val="FFC000"/>
              </a:solidFill>
              <a:latin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chap39-4"/>
          <p:cNvPicPr>
            <a:picLocks noChangeAspect="1" noChangeArrowheads="1"/>
          </p:cNvPicPr>
          <p:nvPr/>
        </p:nvPicPr>
        <p:blipFill>
          <a:blip r:embed="rId2">
            <a:lum contrast="12000"/>
          </a:blip>
          <a:srcRect/>
          <a:stretch>
            <a:fillRect/>
          </a:stretch>
        </p:blipFill>
        <p:spPr bwMode="auto">
          <a:xfrm>
            <a:off x="0" y="7938"/>
            <a:ext cx="9144000" cy="6850062"/>
          </a:xfrm>
          <a:prstGeom prst="rect">
            <a:avLst/>
          </a:prstGeom>
          <a:noFill/>
          <a:ln w="9525">
            <a:noFill/>
            <a:miter lim="800000"/>
            <a:headEnd/>
            <a:tailEnd/>
          </a:ln>
        </p:spPr>
      </p:pic>
      <p:sp>
        <p:nvSpPr>
          <p:cNvPr id="17410" name="Rectangle 2"/>
          <p:cNvSpPr>
            <a:spLocks noGrp="1" noChangeArrowheads="1"/>
          </p:cNvSpPr>
          <p:nvPr>
            <p:ph type="title"/>
          </p:nvPr>
        </p:nvSpPr>
        <p:spPr>
          <a:xfrm>
            <a:off x="0" y="0"/>
            <a:ext cx="5105400" cy="609600"/>
          </a:xfrm>
          <a:solidFill>
            <a:srgbClr val="1D429D"/>
          </a:solidFill>
        </p:spPr>
        <p:txBody>
          <a:bodyPr>
            <a:normAutofit fontScale="90000"/>
          </a:bodyPr>
          <a:lstStyle/>
          <a:p>
            <a:pPr marL="838200" indent="-838200" eaLnBrk="1" hangingPunct="1">
              <a:defRPr/>
            </a:pPr>
            <a:r>
              <a:rPr lang="en-US" sz="3600" b="1" smtClean="0">
                <a:solidFill>
                  <a:schemeClr val="tx1"/>
                </a:solidFill>
              </a:rPr>
              <a:t>CHROMATOGRAPHY</a:t>
            </a:r>
            <a:endParaRPr lang="en-AU" sz="3600" b="1" smtClean="0">
              <a:solidFill>
                <a:schemeClr val="tx1"/>
              </a:solidFill>
            </a:endParaRPr>
          </a:p>
        </p:txBody>
      </p:sp>
      <p:sp>
        <p:nvSpPr>
          <p:cNvPr id="17411" name="Rectangle 3"/>
          <p:cNvSpPr>
            <a:spLocks noGrp="1" noChangeArrowheads="1"/>
          </p:cNvSpPr>
          <p:nvPr>
            <p:ph type="body" idx="1"/>
          </p:nvPr>
        </p:nvSpPr>
        <p:spPr>
          <a:xfrm>
            <a:off x="533400" y="1219200"/>
            <a:ext cx="8229600" cy="4953000"/>
          </a:xfrm>
        </p:spPr>
        <p:txBody>
          <a:bodyPr>
            <a:normAutofit lnSpcReduction="10000"/>
          </a:bodyPr>
          <a:lstStyle/>
          <a:p>
            <a:pPr eaLnBrk="1" hangingPunct="1">
              <a:lnSpc>
                <a:spcPct val="110000"/>
              </a:lnSpc>
              <a:buFont typeface="Wingdings" pitchFamily="2" charset="2"/>
              <a:buNone/>
              <a:defRPr/>
            </a:pPr>
            <a:r>
              <a:rPr lang="en-AU" b="1" dirty="0" smtClean="0">
                <a:solidFill>
                  <a:srgbClr val="FFFF00"/>
                </a:solidFill>
                <a:latin typeface="Arial" charset="0"/>
              </a:rPr>
              <a:t>CHROMATOGRAPHY  MEANS TO  WRITE IN  COLOURS</a:t>
            </a:r>
          </a:p>
          <a:p>
            <a:pPr eaLnBrk="1" hangingPunct="1">
              <a:lnSpc>
                <a:spcPct val="110000"/>
              </a:lnSpc>
              <a:buFont typeface="Wingdings" pitchFamily="2" charset="2"/>
              <a:buNone/>
              <a:defRPr/>
            </a:pPr>
            <a:r>
              <a:rPr lang="en-AU" b="1" dirty="0" smtClean="0">
                <a:solidFill>
                  <a:srgbClr val="FFFF00"/>
                </a:solidFill>
                <a:latin typeface="Arial" charset="0"/>
              </a:rPr>
              <a:t>INVENTED  BY  MICHAEL TSWETT</a:t>
            </a:r>
          </a:p>
          <a:p>
            <a:pPr algn="just" eaLnBrk="1" hangingPunct="1">
              <a:lnSpc>
                <a:spcPct val="110000"/>
              </a:lnSpc>
              <a:buFont typeface="Wingdings" pitchFamily="2" charset="2"/>
              <a:buNone/>
              <a:defRPr/>
            </a:pPr>
            <a:r>
              <a:rPr lang="en-AU" b="1" dirty="0" smtClean="0">
                <a:solidFill>
                  <a:srgbClr val="FFFF00"/>
                </a:solidFill>
                <a:latin typeface="Arial" charset="0"/>
              </a:rPr>
              <a:t>DEFINITION :- IS  A LABORATORY TECHNIQUE IN WHICH THE COMPONENTS OF A MIXTURE ARE SEPARATED ON AN ADSORBENT IN ORDER TO ANALYSE, IDENTIFY AND QUANTIFY THE COMPONENTS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Saponification</a:t>
            </a:r>
            <a:r>
              <a:rPr lang="en-US" dirty="0" smtClean="0"/>
              <a:t>  value</a:t>
            </a:r>
          </a:p>
          <a:p>
            <a:r>
              <a:rPr lang="en-US" dirty="0" smtClean="0"/>
              <a:t>Ester  value</a:t>
            </a:r>
          </a:p>
          <a:p>
            <a:r>
              <a:rPr lang="en-US" dirty="0" smtClean="0"/>
              <a:t>Iodine value</a:t>
            </a:r>
          </a:p>
          <a:p>
            <a:r>
              <a:rPr lang="en-US" dirty="0" smtClean="0"/>
              <a:t>Chromatographic  Analysis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685800" y="533400"/>
            <a:ext cx="8305800" cy="5867400"/>
          </a:xfrm>
        </p:spPr>
        <p:txBody>
          <a:bodyPr/>
          <a:lstStyle/>
          <a:p>
            <a:pPr eaLnBrk="1" hangingPunct="1">
              <a:spcBef>
                <a:spcPct val="15000"/>
              </a:spcBef>
              <a:buFont typeface="Wingdings" pitchFamily="2" charset="2"/>
              <a:buNone/>
              <a:defRPr/>
            </a:pPr>
            <a:r>
              <a:rPr lang="en-US" b="1" dirty="0" smtClean="0">
                <a:latin typeface="Arial" charset="0"/>
              </a:rPr>
              <a:t>The fixed phase is called the </a:t>
            </a:r>
            <a:r>
              <a:rPr lang="en-US" b="1" dirty="0" smtClean="0">
                <a:solidFill>
                  <a:srgbClr val="FF0000"/>
                </a:solidFill>
                <a:latin typeface="Arial" charset="0"/>
              </a:rPr>
              <a:t>stationary </a:t>
            </a:r>
          </a:p>
          <a:p>
            <a:pPr eaLnBrk="1" hangingPunct="1">
              <a:spcBef>
                <a:spcPct val="15000"/>
              </a:spcBef>
              <a:buFont typeface="Wingdings" pitchFamily="2" charset="2"/>
              <a:buNone/>
              <a:defRPr/>
            </a:pPr>
            <a:r>
              <a:rPr lang="en-US" b="1" dirty="0" smtClean="0">
                <a:solidFill>
                  <a:srgbClr val="FF0000"/>
                </a:solidFill>
                <a:latin typeface="Arial" charset="0"/>
              </a:rPr>
              <a:t>phase</a:t>
            </a:r>
            <a:r>
              <a:rPr lang="en-US" b="1" dirty="0" smtClean="0">
                <a:latin typeface="Arial" charset="0"/>
              </a:rPr>
              <a:t> and the other is termed as the </a:t>
            </a:r>
          </a:p>
          <a:p>
            <a:pPr eaLnBrk="1" hangingPunct="1">
              <a:spcBef>
                <a:spcPct val="15000"/>
              </a:spcBef>
              <a:buFont typeface="Wingdings" pitchFamily="2" charset="2"/>
              <a:buNone/>
              <a:defRPr/>
            </a:pPr>
            <a:r>
              <a:rPr lang="en-US" b="1" dirty="0" smtClean="0">
                <a:solidFill>
                  <a:srgbClr val="FF0000"/>
                </a:solidFill>
                <a:latin typeface="Arial" charset="0"/>
              </a:rPr>
              <a:t>mobile phase</a:t>
            </a:r>
            <a:r>
              <a:rPr lang="en-US" b="1" dirty="0" smtClean="0">
                <a:latin typeface="Arial" charset="0"/>
              </a:rPr>
              <a:t>.</a:t>
            </a:r>
            <a:r>
              <a:rPr lang="en-AU" b="1" dirty="0" smtClean="0">
                <a:latin typeface="Arial" charset="0"/>
              </a:rPr>
              <a:t> </a:t>
            </a:r>
          </a:p>
          <a:p>
            <a:pPr eaLnBrk="1" hangingPunct="1">
              <a:spcBef>
                <a:spcPct val="15000"/>
              </a:spcBef>
              <a:buFont typeface="Wingdings" pitchFamily="2" charset="2"/>
              <a:buNone/>
              <a:defRPr/>
            </a:pPr>
            <a:endParaRPr lang="en-US" sz="1600" b="1" dirty="0" smtClean="0">
              <a:latin typeface="Arial" charset="0"/>
            </a:endParaRPr>
          </a:p>
          <a:p>
            <a:pPr eaLnBrk="1" hangingPunct="1">
              <a:spcBef>
                <a:spcPct val="15000"/>
              </a:spcBef>
              <a:buFont typeface="Wingdings" pitchFamily="2" charset="2"/>
              <a:buNone/>
              <a:defRPr/>
            </a:pPr>
            <a:r>
              <a:rPr lang="en-US" b="1" dirty="0" smtClean="0">
                <a:latin typeface="Arial" charset="0"/>
              </a:rPr>
              <a:t>If the stationary phase is a solid,</a:t>
            </a:r>
          </a:p>
          <a:p>
            <a:pPr eaLnBrk="1" hangingPunct="1">
              <a:spcBef>
                <a:spcPct val="15000"/>
              </a:spcBef>
              <a:buFont typeface="Wingdings" pitchFamily="2" charset="2"/>
              <a:buNone/>
              <a:defRPr/>
            </a:pPr>
            <a:r>
              <a:rPr lang="en-US" b="1" dirty="0" smtClean="0">
                <a:latin typeface="Arial" charset="0"/>
              </a:rPr>
              <a:t>the process is called </a:t>
            </a:r>
          </a:p>
          <a:p>
            <a:pPr eaLnBrk="1" hangingPunct="1">
              <a:spcBef>
                <a:spcPct val="15000"/>
              </a:spcBef>
              <a:buFont typeface="Wingdings" pitchFamily="2" charset="2"/>
              <a:buNone/>
              <a:defRPr/>
            </a:pPr>
            <a:r>
              <a:rPr lang="en-US" b="1" dirty="0" smtClean="0">
                <a:solidFill>
                  <a:srgbClr val="FF0000"/>
                </a:solidFill>
                <a:latin typeface="Arial" charset="0"/>
              </a:rPr>
              <a:t>adsorption chromatography</a:t>
            </a:r>
            <a:r>
              <a:rPr lang="en-US" b="1" dirty="0" smtClean="0">
                <a:latin typeface="Arial" charset="0"/>
              </a:rPr>
              <a:t>.</a:t>
            </a:r>
          </a:p>
          <a:p>
            <a:pPr eaLnBrk="1" hangingPunct="1">
              <a:spcBef>
                <a:spcPct val="15000"/>
              </a:spcBef>
              <a:buFont typeface="Wingdings" pitchFamily="2" charset="2"/>
              <a:buNone/>
              <a:defRPr/>
            </a:pPr>
            <a:endParaRPr lang="en-US" sz="1400" b="1" dirty="0" smtClean="0">
              <a:latin typeface="Arial" charset="0"/>
            </a:endParaRPr>
          </a:p>
          <a:p>
            <a:pPr eaLnBrk="1" hangingPunct="1">
              <a:spcBef>
                <a:spcPct val="15000"/>
              </a:spcBef>
              <a:buFont typeface="Wingdings" pitchFamily="2" charset="2"/>
              <a:buNone/>
              <a:defRPr/>
            </a:pPr>
            <a:r>
              <a:rPr lang="en-US" b="1" dirty="0" smtClean="0">
                <a:latin typeface="Arial" charset="0"/>
              </a:rPr>
              <a:t>If the stationary phase is a liquid, </a:t>
            </a:r>
          </a:p>
          <a:p>
            <a:pPr eaLnBrk="1" hangingPunct="1">
              <a:spcBef>
                <a:spcPct val="15000"/>
              </a:spcBef>
              <a:buFont typeface="Wingdings" pitchFamily="2" charset="2"/>
              <a:buNone/>
              <a:defRPr/>
            </a:pPr>
            <a:r>
              <a:rPr lang="en-US" b="1" dirty="0" smtClean="0">
                <a:latin typeface="Arial" charset="0"/>
              </a:rPr>
              <a:t>the process is called </a:t>
            </a:r>
          </a:p>
          <a:p>
            <a:pPr eaLnBrk="1" hangingPunct="1">
              <a:spcBef>
                <a:spcPct val="15000"/>
              </a:spcBef>
              <a:buFont typeface="Wingdings" pitchFamily="2" charset="2"/>
              <a:buNone/>
              <a:defRPr/>
            </a:pPr>
            <a:r>
              <a:rPr lang="en-US" b="1" dirty="0" smtClean="0">
                <a:solidFill>
                  <a:srgbClr val="FF0000"/>
                </a:solidFill>
                <a:latin typeface="Arial" charset="0"/>
              </a:rPr>
              <a:t>partition chromatography</a:t>
            </a:r>
            <a:r>
              <a:rPr lang="en-US" b="1" dirty="0" smtClean="0">
                <a:solidFill>
                  <a:srgbClr val="FFFF00"/>
                </a:solidFill>
                <a:latin typeface="Arial" charset="0"/>
              </a:rPr>
              <a:t>.</a:t>
            </a:r>
            <a:endParaRPr lang="en-AU" b="1"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685800" y="533400"/>
            <a:ext cx="8305800" cy="5867400"/>
          </a:xfrm>
        </p:spPr>
        <p:txBody>
          <a:bodyPr/>
          <a:lstStyle/>
          <a:p>
            <a:pPr algn="just" eaLnBrk="1" hangingPunct="1">
              <a:spcBef>
                <a:spcPct val="15000"/>
              </a:spcBef>
              <a:buFont typeface="Wingdings" pitchFamily="2" charset="2"/>
              <a:buNone/>
              <a:defRPr/>
            </a:pPr>
            <a:r>
              <a:rPr lang="en-AU" b="1" dirty="0" smtClean="0">
                <a:solidFill>
                  <a:schemeClr val="tx2"/>
                </a:solidFill>
                <a:latin typeface="Arial" charset="0"/>
              </a:rPr>
              <a:t>MOBILE  PHASE – REFERS TO THE SOLVENT USED TO SEPARATE THE COMPONENTS OF A DRUG</a:t>
            </a:r>
          </a:p>
          <a:p>
            <a:pPr algn="just" eaLnBrk="1" hangingPunct="1">
              <a:spcBef>
                <a:spcPct val="15000"/>
              </a:spcBef>
              <a:buFont typeface="Wingdings" pitchFamily="2" charset="2"/>
              <a:buNone/>
              <a:defRPr/>
            </a:pPr>
            <a:r>
              <a:rPr lang="en-AU" b="1" dirty="0" smtClean="0">
                <a:solidFill>
                  <a:schemeClr val="tx2"/>
                </a:solidFill>
                <a:latin typeface="Arial" charset="0"/>
              </a:rPr>
              <a:t>SOLVENTS  USED – BENZENE, BUTANOL ACETIC ACID, PETROLEUM ETHER</a:t>
            </a:r>
          </a:p>
          <a:p>
            <a:pPr algn="just" eaLnBrk="1" hangingPunct="1">
              <a:spcBef>
                <a:spcPct val="15000"/>
              </a:spcBef>
              <a:buFont typeface="Wingdings" pitchFamily="2" charset="2"/>
              <a:buNone/>
              <a:defRPr/>
            </a:pPr>
            <a:r>
              <a:rPr lang="en-AU" b="1" dirty="0" smtClean="0">
                <a:solidFill>
                  <a:schemeClr val="tx2"/>
                </a:solidFill>
                <a:latin typeface="Arial" charset="0"/>
              </a:rPr>
              <a:t>STATIONARY PHASE – THE ADSORBENT IS TERMED AS THE FIXED OR STATIONARY PHASE</a:t>
            </a:r>
          </a:p>
          <a:p>
            <a:pPr algn="just" eaLnBrk="1" hangingPunct="1">
              <a:spcBef>
                <a:spcPct val="15000"/>
              </a:spcBef>
              <a:buFont typeface="Wingdings" pitchFamily="2" charset="2"/>
              <a:buNone/>
              <a:defRPr/>
            </a:pPr>
            <a:r>
              <a:rPr lang="en-AU" b="1" dirty="0" smtClean="0">
                <a:solidFill>
                  <a:schemeClr val="tx2"/>
                </a:solidFill>
                <a:latin typeface="Arial" charset="0"/>
              </a:rPr>
              <a:t>ADSORBENTS USED – PAPER, SILICA GEL, CELLULOSE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762000" y="381000"/>
            <a:ext cx="8305800" cy="6096000"/>
          </a:xfrm>
        </p:spPr>
        <p:txBody>
          <a:bodyPr/>
          <a:lstStyle/>
          <a:p>
            <a:pPr eaLnBrk="1" hangingPunct="1">
              <a:lnSpc>
                <a:spcPct val="90000"/>
              </a:lnSpc>
              <a:buFont typeface="Wingdings" pitchFamily="2" charset="2"/>
              <a:buNone/>
              <a:defRPr/>
            </a:pPr>
            <a:r>
              <a:rPr lang="en-US" sz="3000" b="1" dirty="0" err="1" smtClean="0">
                <a:solidFill>
                  <a:srgbClr val="FF0000"/>
                </a:solidFill>
                <a:latin typeface="Arial" charset="0"/>
              </a:rPr>
              <a:t>Rf</a:t>
            </a:r>
            <a:r>
              <a:rPr lang="en-US" sz="3000" b="1" dirty="0" smtClean="0">
                <a:solidFill>
                  <a:srgbClr val="FF0000"/>
                </a:solidFill>
                <a:latin typeface="Arial" charset="0"/>
              </a:rPr>
              <a:t> value  </a:t>
            </a:r>
            <a:r>
              <a:rPr lang="en-US" sz="3000" b="1" dirty="0" smtClean="0">
                <a:solidFill>
                  <a:srgbClr val="FFFF00"/>
                </a:solidFill>
                <a:latin typeface="Arial" charset="0"/>
              </a:rPr>
              <a:t>:</a:t>
            </a:r>
          </a:p>
          <a:p>
            <a:pPr eaLnBrk="1" hangingPunct="1">
              <a:lnSpc>
                <a:spcPct val="90000"/>
              </a:lnSpc>
              <a:buFont typeface="Wingdings" pitchFamily="2" charset="2"/>
              <a:buNone/>
              <a:defRPr/>
            </a:pPr>
            <a:r>
              <a:rPr lang="en-US" sz="3000" b="1" dirty="0" smtClean="0">
                <a:latin typeface="Arial" charset="0"/>
              </a:rPr>
              <a:t>The ratio of distance traveled on the </a:t>
            </a:r>
          </a:p>
          <a:p>
            <a:pPr eaLnBrk="1" hangingPunct="1">
              <a:lnSpc>
                <a:spcPct val="90000"/>
              </a:lnSpc>
              <a:buFont typeface="Wingdings" pitchFamily="2" charset="2"/>
              <a:buNone/>
              <a:defRPr/>
            </a:pPr>
            <a:r>
              <a:rPr lang="en-US" sz="3000" b="1" dirty="0" smtClean="0">
                <a:latin typeface="Arial" charset="0"/>
              </a:rPr>
              <a:t>medium by a given compound to the </a:t>
            </a:r>
          </a:p>
          <a:p>
            <a:pPr eaLnBrk="1" hangingPunct="1">
              <a:lnSpc>
                <a:spcPct val="90000"/>
              </a:lnSpc>
              <a:buFont typeface="Wingdings" pitchFamily="2" charset="2"/>
              <a:buNone/>
              <a:defRPr/>
            </a:pPr>
            <a:r>
              <a:rPr lang="en-US" sz="3000" b="1" dirty="0" smtClean="0">
                <a:latin typeface="Arial" charset="0"/>
              </a:rPr>
              <a:t>distance traveled by the front of the </a:t>
            </a:r>
          </a:p>
          <a:p>
            <a:pPr eaLnBrk="1" hangingPunct="1">
              <a:lnSpc>
                <a:spcPct val="90000"/>
              </a:lnSpc>
              <a:buFont typeface="Wingdings" pitchFamily="2" charset="2"/>
              <a:buNone/>
              <a:defRPr/>
            </a:pPr>
            <a:r>
              <a:rPr lang="en-US" sz="3000" b="1" dirty="0" smtClean="0">
                <a:latin typeface="Arial" charset="0"/>
              </a:rPr>
              <a:t>mobile phase, from the point of the </a:t>
            </a:r>
          </a:p>
          <a:p>
            <a:pPr eaLnBrk="1" hangingPunct="1">
              <a:lnSpc>
                <a:spcPct val="90000"/>
              </a:lnSpc>
              <a:buFont typeface="Wingdings" pitchFamily="2" charset="2"/>
              <a:buNone/>
              <a:defRPr/>
            </a:pPr>
            <a:r>
              <a:rPr lang="en-US" sz="3000" b="1" dirty="0" smtClean="0">
                <a:latin typeface="Arial" charset="0"/>
              </a:rPr>
              <a:t>application of the test substance, is the </a:t>
            </a:r>
          </a:p>
          <a:p>
            <a:pPr eaLnBrk="1" hangingPunct="1">
              <a:lnSpc>
                <a:spcPct val="90000"/>
              </a:lnSpc>
              <a:buFont typeface="Wingdings" pitchFamily="2" charset="2"/>
              <a:buNone/>
              <a:defRPr/>
            </a:pPr>
            <a:r>
              <a:rPr lang="en-US" sz="3000" b="1" dirty="0" err="1" smtClean="0">
                <a:latin typeface="Arial" charset="0"/>
              </a:rPr>
              <a:t>Rf</a:t>
            </a:r>
            <a:r>
              <a:rPr lang="en-US" sz="3000" b="1" dirty="0" smtClean="0">
                <a:latin typeface="Arial" charset="0"/>
              </a:rPr>
              <a:t> value of the compound.  </a:t>
            </a:r>
          </a:p>
          <a:p>
            <a:pPr eaLnBrk="1" hangingPunct="1">
              <a:lnSpc>
                <a:spcPct val="90000"/>
              </a:lnSpc>
              <a:buFont typeface="Wingdings" pitchFamily="2" charset="2"/>
              <a:buNone/>
              <a:defRPr/>
            </a:pPr>
            <a:endParaRPr lang="en-US" sz="3000" b="1" dirty="0" smtClean="0">
              <a:latin typeface="Arial" charset="0"/>
            </a:endParaRPr>
          </a:p>
          <a:p>
            <a:pPr eaLnBrk="1" hangingPunct="1">
              <a:lnSpc>
                <a:spcPct val="90000"/>
              </a:lnSpc>
              <a:buFont typeface="Wingdings" pitchFamily="2" charset="2"/>
              <a:buNone/>
              <a:defRPr/>
            </a:pPr>
            <a:r>
              <a:rPr lang="en-US" sz="3000" b="1" dirty="0" err="1" smtClean="0">
                <a:solidFill>
                  <a:srgbClr val="FF0000"/>
                </a:solidFill>
                <a:latin typeface="Arial" charset="0"/>
              </a:rPr>
              <a:t>Rr</a:t>
            </a:r>
            <a:r>
              <a:rPr lang="en-US" sz="3000" b="1" dirty="0" smtClean="0">
                <a:solidFill>
                  <a:srgbClr val="FF0000"/>
                </a:solidFill>
                <a:latin typeface="Arial" charset="0"/>
              </a:rPr>
              <a:t> value </a:t>
            </a:r>
            <a:r>
              <a:rPr lang="en-US" sz="3000" b="1" dirty="0" smtClean="0">
                <a:solidFill>
                  <a:srgbClr val="FFFF00"/>
                </a:solidFill>
                <a:latin typeface="Arial" charset="0"/>
              </a:rPr>
              <a:t>:</a:t>
            </a:r>
          </a:p>
          <a:p>
            <a:pPr eaLnBrk="1" hangingPunct="1">
              <a:lnSpc>
                <a:spcPct val="90000"/>
              </a:lnSpc>
              <a:buFont typeface="Wingdings" pitchFamily="2" charset="2"/>
              <a:buNone/>
              <a:defRPr/>
            </a:pPr>
            <a:r>
              <a:rPr lang="en-US" sz="3000" b="1" dirty="0" smtClean="0">
                <a:latin typeface="Arial" charset="0"/>
              </a:rPr>
              <a:t>The ratio between the distances traveled </a:t>
            </a:r>
          </a:p>
          <a:p>
            <a:pPr eaLnBrk="1" hangingPunct="1">
              <a:lnSpc>
                <a:spcPct val="90000"/>
              </a:lnSpc>
              <a:buFont typeface="Wingdings" pitchFamily="2" charset="2"/>
              <a:buNone/>
              <a:defRPr/>
            </a:pPr>
            <a:r>
              <a:rPr lang="en-US" sz="3000" b="1" dirty="0" smtClean="0">
                <a:latin typeface="Arial" charset="0"/>
              </a:rPr>
              <a:t>by a given compound and a reference </a:t>
            </a:r>
          </a:p>
          <a:p>
            <a:pPr eaLnBrk="1" hangingPunct="1">
              <a:lnSpc>
                <a:spcPct val="90000"/>
              </a:lnSpc>
              <a:buFont typeface="Wingdings" pitchFamily="2" charset="2"/>
              <a:buNone/>
              <a:defRPr/>
            </a:pPr>
            <a:r>
              <a:rPr lang="en-US" sz="3000" b="1" dirty="0" smtClean="0">
                <a:latin typeface="Arial" charset="0"/>
              </a:rPr>
              <a:t>substance is the </a:t>
            </a:r>
            <a:r>
              <a:rPr lang="en-US" sz="3000" b="1" dirty="0" err="1" smtClean="0">
                <a:latin typeface="Arial" charset="0"/>
              </a:rPr>
              <a:t>Rr</a:t>
            </a:r>
            <a:r>
              <a:rPr lang="en-US" sz="3000" b="1" dirty="0" smtClean="0">
                <a:latin typeface="Arial" charset="0"/>
              </a:rPr>
              <a:t> value. </a:t>
            </a:r>
            <a:endParaRPr lang="en-AU" sz="3000" b="1" dirty="0" smtClean="0">
              <a:latin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914400"/>
            <a:ext cx="8382000" cy="5029200"/>
          </a:xfrm>
        </p:spPr>
        <p:txBody>
          <a:bodyPr/>
          <a:lstStyle/>
          <a:p>
            <a:pPr eaLnBrk="1" hangingPunct="1">
              <a:lnSpc>
                <a:spcPct val="120000"/>
              </a:lnSpc>
              <a:buFont typeface="Wingdings" pitchFamily="2" charset="2"/>
              <a:buNone/>
              <a:defRPr/>
            </a:pPr>
            <a:r>
              <a:rPr lang="en-US" b="1" dirty="0" smtClean="0">
                <a:solidFill>
                  <a:srgbClr val="FF0000"/>
                </a:solidFill>
                <a:latin typeface="Arial" charset="0"/>
              </a:rPr>
              <a:t>Location of the Spots :</a:t>
            </a:r>
          </a:p>
          <a:p>
            <a:pPr eaLnBrk="1" hangingPunct="1">
              <a:lnSpc>
                <a:spcPct val="120000"/>
              </a:lnSpc>
              <a:buFont typeface="Wingdings" pitchFamily="2" charset="2"/>
              <a:buNone/>
              <a:defRPr/>
            </a:pPr>
            <a:endParaRPr lang="en-US" sz="1800" b="1" dirty="0" smtClean="0">
              <a:solidFill>
                <a:srgbClr val="FFFF00"/>
              </a:solidFill>
              <a:latin typeface="Arial" charset="0"/>
            </a:endParaRPr>
          </a:p>
          <a:p>
            <a:pPr eaLnBrk="1" hangingPunct="1">
              <a:lnSpc>
                <a:spcPct val="120000"/>
              </a:lnSpc>
              <a:buClr>
                <a:srgbClr val="FFCC00"/>
              </a:buClr>
              <a:buSzTx/>
              <a:buFontTx/>
              <a:buChar char="•"/>
              <a:defRPr/>
            </a:pPr>
            <a:r>
              <a:rPr lang="en-US" b="1" dirty="0" smtClean="0">
                <a:latin typeface="Arial" charset="0"/>
              </a:rPr>
              <a:t>Direct inspection or ultraviolet light</a:t>
            </a:r>
          </a:p>
          <a:p>
            <a:pPr eaLnBrk="1" hangingPunct="1">
              <a:lnSpc>
                <a:spcPct val="120000"/>
              </a:lnSpc>
              <a:buClr>
                <a:srgbClr val="FFCC00"/>
              </a:buClr>
              <a:buSzTx/>
              <a:buFontTx/>
              <a:buChar char="•"/>
              <a:defRPr/>
            </a:pPr>
            <a:r>
              <a:rPr lang="en-US" b="1" dirty="0" smtClean="0">
                <a:latin typeface="Arial" charset="0"/>
              </a:rPr>
              <a:t>Inspection after treatment with reagents that will make the spots visible – for example, </a:t>
            </a:r>
            <a:r>
              <a:rPr lang="en-US" b="1" dirty="0" err="1" smtClean="0">
                <a:latin typeface="Arial" charset="0"/>
              </a:rPr>
              <a:t>Dragendorff's</a:t>
            </a:r>
            <a:r>
              <a:rPr lang="en-US" b="1" dirty="0" smtClean="0">
                <a:latin typeface="Arial" charset="0"/>
              </a:rPr>
              <a:t> agent, iodine </a:t>
            </a:r>
            <a:r>
              <a:rPr lang="en-US" b="1" dirty="0" err="1" smtClean="0">
                <a:latin typeface="Arial" charset="0"/>
              </a:rPr>
              <a:t>vapour</a:t>
            </a:r>
            <a:r>
              <a:rPr lang="en-US" b="1" dirty="0" smtClean="0">
                <a:latin typeface="Arial" charset="0"/>
              </a:rPr>
              <a:t>, antimony </a:t>
            </a:r>
            <a:r>
              <a:rPr lang="en-US" b="1" dirty="0" err="1" smtClean="0">
                <a:latin typeface="Arial" charset="0"/>
              </a:rPr>
              <a:t>trichloride</a:t>
            </a:r>
            <a:r>
              <a:rPr lang="en-US" b="1" dirty="0" smtClean="0">
                <a:latin typeface="Arial" charset="0"/>
              </a:rPr>
              <a:t> in chloroform, etc.</a:t>
            </a:r>
            <a:endParaRPr lang="en-AU" b="1" dirty="0" smtClean="0">
              <a:latin typeface="Arial"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685800" y="838200"/>
            <a:ext cx="8229600" cy="4876800"/>
          </a:xfrm>
        </p:spPr>
        <p:txBody>
          <a:bodyPr/>
          <a:lstStyle/>
          <a:p>
            <a:pPr eaLnBrk="1" hangingPunct="1">
              <a:lnSpc>
                <a:spcPct val="130000"/>
              </a:lnSpc>
              <a:buFont typeface="Wingdings" pitchFamily="2" charset="2"/>
              <a:buNone/>
              <a:defRPr/>
            </a:pPr>
            <a:r>
              <a:rPr lang="en-US" b="1" dirty="0" smtClean="0">
                <a:solidFill>
                  <a:srgbClr val="FF0000"/>
                </a:solidFill>
                <a:latin typeface="Arial" charset="0"/>
              </a:rPr>
              <a:t>PAPER CHROMATOGRAPHY  </a:t>
            </a:r>
            <a:r>
              <a:rPr lang="en-US" b="1" dirty="0" smtClean="0">
                <a:solidFill>
                  <a:srgbClr val="FFFF00"/>
                </a:solidFill>
                <a:latin typeface="Arial" charset="0"/>
              </a:rPr>
              <a:t>:</a:t>
            </a:r>
          </a:p>
          <a:p>
            <a:pPr eaLnBrk="1" hangingPunct="1">
              <a:lnSpc>
                <a:spcPct val="130000"/>
              </a:lnSpc>
              <a:buFont typeface="Wingdings" pitchFamily="2" charset="2"/>
              <a:buNone/>
              <a:defRPr/>
            </a:pPr>
            <a:endParaRPr lang="en-US" sz="1600" b="1" dirty="0" smtClean="0">
              <a:solidFill>
                <a:srgbClr val="FFFF00"/>
              </a:solidFill>
              <a:latin typeface="Arial" charset="0"/>
            </a:endParaRPr>
          </a:p>
          <a:p>
            <a:pPr lvl="2" eaLnBrk="1" hangingPunct="1">
              <a:lnSpc>
                <a:spcPct val="130000"/>
              </a:lnSpc>
              <a:buFont typeface="Wingdings" pitchFamily="2" charset="2"/>
              <a:buNone/>
              <a:defRPr/>
            </a:pPr>
            <a:r>
              <a:rPr lang="en-US" sz="3200" b="1" dirty="0" smtClean="0">
                <a:latin typeface="Arial" charset="0"/>
              </a:rPr>
              <a:t>In paper chromatography the </a:t>
            </a:r>
          </a:p>
          <a:p>
            <a:pPr lvl="2" eaLnBrk="1" hangingPunct="1">
              <a:lnSpc>
                <a:spcPct val="130000"/>
              </a:lnSpc>
              <a:buFont typeface="Wingdings" pitchFamily="2" charset="2"/>
              <a:buNone/>
              <a:defRPr/>
            </a:pPr>
            <a:r>
              <a:rPr lang="en-US" sz="3200" b="1" dirty="0" err="1" smtClean="0">
                <a:latin typeface="Arial" charset="0"/>
              </a:rPr>
              <a:t>adsorbant</a:t>
            </a:r>
            <a:r>
              <a:rPr lang="en-US" sz="3200" b="1" dirty="0" smtClean="0">
                <a:latin typeface="Arial" charset="0"/>
              </a:rPr>
              <a:t> is a sheet of paper of </a:t>
            </a:r>
          </a:p>
          <a:p>
            <a:pPr lvl="2" eaLnBrk="1" hangingPunct="1">
              <a:lnSpc>
                <a:spcPct val="130000"/>
              </a:lnSpc>
              <a:buFont typeface="Wingdings" pitchFamily="2" charset="2"/>
              <a:buNone/>
              <a:defRPr/>
            </a:pPr>
            <a:r>
              <a:rPr lang="en-US" sz="3200" b="1" dirty="0" smtClean="0">
                <a:latin typeface="Arial" charset="0"/>
              </a:rPr>
              <a:t>suitable texture and thickness.  </a:t>
            </a:r>
          </a:p>
          <a:p>
            <a:pPr lvl="2" eaLnBrk="1" hangingPunct="1">
              <a:lnSpc>
                <a:spcPct val="130000"/>
              </a:lnSpc>
              <a:buFont typeface="Wingdings" pitchFamily="2" charset="2"/>
              <a:buNone/>
              <a:defRPr/>
            </a:pPr>
            <a:endParaRPr lang="en-US" sz="3200" b="1" dirty="0" smtClean="0">
              <a:latin typeface="Arial"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609600" y="304800"/>
            <a:ext cx="7848600" cy="6172200"/>
          </a:xfrm>
        </p:spPr>
        <p:txBody>
          <a:bodyPr/>
          <a:lstStyle/>
          <a:p>
            <a:pPr eaLnBrk="1" hangingPunct="1">
              <a:lnSpc>
                <a:spcPct val="90000"/>
              </a:lnSpc>
              <a:buFont typeface="Wingdings" pitchFamily="2" charset="2"/>
              <a:buNone/>
              <a:defRPr/>
            </a:pPr>
            <a:r>
              <a:rPr lang="en-AU" sz="3000" b="1" dirty="0" smtClean="0">
                <a:solidFill>
                  <a:srgbClr val="FF0000"/>
                </a:solidFill>
                <a:latin typeface="Arial" charset="0"/>
              </a:rPr>
              <a:t>PRINCIPLE</a:t>
            </a:r>
          </a:p>
          <a:p>
            <a:pPr algn="just" eaLnBrk="1" hangingPunct="1">
              <a:lnSpc>
                <a:spcPct val="90000"/>
              </a:lnSpc>
              <a:buFont typeface="Wingdings" pitchFamily="2" charset="2"/>
              <a:buNone/>
              <a:defRPr/>
            </a:pPr>
            <a:r>
              <a:rPr lang="en-AU" sz="3000" b="1" dirty="0" smtClean="0">
                <a:latin typeface="Arial" charset="0"/>
              </a:rPr>
              <a:t>FEW  DROPS OF THE MOTHER TINCTURE  TO BE TESTED IS ALLOWED TO DRY ON A FILTER  PAPER</a:t>
            </a:r>
          </a:p>
          <a:p>
            <a:pPr algn="just" eaLnBrk="1" hangingPunct="1">
              <a:lnSpc>
                <a:spcPct val="90000"/>
              </a:lnSpc>
              <a:buFont typeface="Wingdings" pitchFamily="2" charset="2"/>
              <a:buNone/>
              <a:defRPr/>
            </a:pPr>
            <a:r>
              <a:rPr lang="en-AU" sz="3000" b="1" dirty="0" smtClean="0">
                <a:latin typeface="Arial" charset="0"/>
              </a:rPr>
              <a:t>THE PAPER IS MADE TO HANG FROM A FRAME SO AS TO TOUCH A SOLVENT IN A CHROMATOGRAPHIC CHAMBER</a:t>
            </a:r>
          </a:p>
          <a:p>
            <a:pPr algn="just" eaLnBrk="1" hangingPunct="1">
              <a:lnSpc>
                <a:spcPct val="90000"/>
              </a:lnSpc>
              <a:buFont typeface="Wingdings" pitchFamily="2" charset="2"/>
              <a:buNone/>
              <a:defRPr/>
            </a:pPr>
            <a:r>
              <a:rPr lang="en-AU" sz="3000" b="1" dirty="0" smtClean="0">
                <a:latin typeface="Arial" charset="0"/>
              </a:rPr>
              <a:t>THE  SOLVENT SLOWLY RISES ON THE PAPER BY CAPILLARY ATTRACTION SEPARATING THE DIFFERENT COMPONENTS OF THE MOTHER TINCTURE ON THE FILTER PAPER </a:t>
            </a:r>
          </a:p>
        </p:txBody>
      </p:sp>
      <p:pic>
        <p:nvPicPr>
          <p:cNvPr id="33795" name="Picture 7" descr="13">
            <a:hlinkClick r:id="rId2" action="ppaction://hlinkfile"/>
          </p:cNvPr>
          <p:cNvPicPr>
            <a:picLocks noChangeAspect="1" noChangeArrowheads="1"/>
          </p:cNvPicPr>
          <p:nvPr/>
        </p:nvPicPr>
        <p:blipFill>
          <a:blip r:embed="rId3">
            <a:clrChange>
              <a:clrFrom>
                <a:srgbClr val="EBF0F2"/>
              </a:clrFrom>
              <a:clrTo>
                <a:srgbClr val="EBF0F2">
                  <a:alpha val="0"/>
                </a:srgbClr>
              </a:clrTo>
            </a:clrChange>
          </a:blip>
          <a:srcRect/>
          <a:stretch>
            <a:fillRect/>
          </a:stretch>
        </p:blipFill>
        <p:spPr bwMode="auto">
          <a:xfrm>
            <a:off x="8636000" y="5867400"/>
            <a:ext cx="508000" cy="465138"/>
          </a:xfrm>
          <a:prstGeom prst="rect">
            <a:avLst/>
          </a:prstGeom>
          <a:noFill/>
          <a:ln w="9525">
            <a:noFill/>
            <a:miter lim="800000"/>
            <a:headEnd/>
            <a:tailEnd/>
          </a:ln>
        </p:spPr>
      </p:pic>
      <p:pic>
        <p:nvPicPr>
          <p:cNvPr id="33796" name="Picture 9" descr="13">
            <a:hlinkClick r:id="rId4" action="ppaction://hlinkfile"/>
          </p:cNvPr>
          <p:cNvPicPr>
            <a:picLocks noChangeAspect="1" noChangeArrowheads="1"/>
          </p:cNvPicPr>
          <p:nvPr/>
        </p:nvPicPr>
        <p:blipFill>
          <a:blip r:embed="rId3">
            <a:clrChange>
              <a:clrFrom>
                <a:srgbClr val="EBF0F2"/>
              </a:clrFrom>
              <a:clrTo>
                <a:srgbClr val="EBF0F2">
                  <a:alpha val="0"/>
                </a:srgbClr>
              </a:clrTo>
            </a:clrChange>
          </a:blip>
          <a:srcRect/>
          <a:stretch>
            <a:fillRect/>
          </a:stretch>
        </p:blipFill>
        <p:spPr bwMode="auto">
          <a:xfrm>
            <a:off x="8636000" y="2811463"/>
            <a:ext cx="508000" cy="465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609600" y="304800"/>
            <a:ext cx="7848600" cy="6172200"/>
          </a:xfrm>
        </p:spPr>
        <p:txBody>
          <a:bodyPr/>
          <a:lstStyle/>
          <a:p>
            <a:pPr algn="just" eaLnBrk="1" hangingPunct="1">
              <a:lnSpc>
                <a:spcPct val="90000"/>
              </a:lnSpc>
              <a:buFont typeface="Wingdings" pitchFamily="2" charset="2"/>
              <a:buNone/>
              <a:defRPr/>
            </a:pPr>
            <a:r>
              <a:rPr lang="en-AU" sz="3000" b="1" dirty="0" smtClean="0">
                <a:latin typeface="Arial" charset="0"/>
              </a:rPr>
              <a:t>THE PAPER IS TAKEN OUT AFTER A FIXED TIME, DRIED AND A SUITABLE COLOUR DEVELOPING RE-AGENT IS SPRAYED UPON </a:t>
            </a:r>
          </a:p>
          <a:p>
            <a:pPr algn="just" eaLnBrk="1" hangingPunct="1">
              <a:lnSpc>
                <a:spcPct val="90000"/>
              </a:lnSpc>
              <a:buFont typeface="Wingdings" pitchFamily="2" charset="2"/>
              <a:buNone/>
              <a:defRPr/>
            </a:pPr>
            <a:r>
              <a:rPr lang="en-AU" sz="3000" b="1" dirty="0" smtClean="0">
                <a:latin typeface="Arial" charset="0"/>
              </a:rPr>
              <a:t>THE  TYPICAL COLOURS OF THE DIFFERENT COMPONENTS DEVELOP ON THE PAPER</a:t>
            </a:r>
          </a:p>
          <a:p>
            <a:pPr algn="just" eaLnBrk="1" hangingPunct="1">
              <a:lnSpc>
                <a:spcPct val="90000"/>
              </a:lnSpc>
              <a:buFont typeface="Wingdings" pitchFamily="2" charset="2"/>
              <a:buNone/>
              <a:defRPr/>
            </a:pPr>
            <a:r>
              <a:rPr lang="en-AU" sz="3000" b="1" dirty="0" smtClean="0">
                <a:solidFill>
                  <a:srgbClr val="FF0000"/>
                </a:solidFill>
                <a:latin typeface="Arial" charset="0"/>
              </a:rPr>
              <a:t>APPARATUS</a:t>
            </a:r>
          </a:p>
          <a:p>
            <a:pPr algn="just" eaLnBrk="1" hangingPunct="1">
              <a:lnSpc>
                <a:spcPct val="90000"/>
              </a:lnSpc>
              <a:buFont typeface="Wingdings" pitchFamily="2" charset="2"/>
              <a:buNone/>
              <a:defRPr/>
            </a:pPr>
            <a:r>
              <a:rPr lang="en-AU" sz="3000" b="1" dirty="0" smtClean="0">
                <a:latin typeface="Arial" charset="0"/>
              </a:rPr>
              <a:t>WARTMAN  No . 1 FILTER  PAPER – cut the paper into long strips</a:t>
            </a:r>
          </a:p>
          <a:p>
            <a:pPr algn="just" eaLnBrk="1" hangingPunct="1">
              <a:lnSpc>
                <a:spcPct val="90000"/>
              </a:lnSpc>
              <a:buFont typeface="Wingdings" pitchFamily="2" charset="2"/>
              <a:buNone/>
              <a:defRPr/>
            </a:pPr>
            <a:r>
              <a:rPr lang="en-AU" sz="3000" b="1" dirty="0" smtClean="0">
                <a:latin typeface="Arial" charset="0"/>
              </a:rPr>
              <a:t>SOLVENT – BUTANOL ACETIC ACID</a:t>
            </a:r>
          </a:p>
          <a:p>
            <a:pPr algn="just" eaLnBrk="1" hangingPunct="1">
              <a:lnSpc>
                <a:spcPct val="90000"/>
              </a:lnSpc>
              <a:buFont typeface="Wingdings" pitchFamily="2" charset="2"/>
              <a:buNone/>
              <a:defRPr/>
            </a:pPr>
            <a:r>
              <a:rPr lang="en-AU" sz="3000" b="1" dirty="0" smtClean="0">
                <a:latin typeface="Arial" charset="0"/>
              </a:rPr>
              <a:t>COLOUR  DEVELOPING AGENT – NIN HYDRIN OR FERRIC CHLORIDE</a:t>
            </a:r>
          </a:p>
        </p:txBody>
      </p:sp>
      <p:pic>
        <p:nvPicPr>
          <p:cNvPr id="34819" name="Picture 7" descr="13">
            <a:hlinkClick r:id="rId2" action="ppaction://hlinkfile"/>
          </p:cNvPr>
          <p:cNvPicPr>
            <a:picLocks noChangeAspect="1" noChangeArrowheads="1"/>
          </p:cNvPicPr>
          <p:nvPr/>
        </p:nvPicPr>
        <p:blipFill>
          <a:blip r:embed="rId3">
            <a:clrChange>
              <a:clrFrom>
                <a:srgbClr val="EBF0F2"/>
              </a:clrFrom>
              <a:clrTo>
                <a:srgbClr val="EBF0F2">
                  <a:alpha val="0"/>
                </a:srgbClr>
              </a:clrTo>
            </a:clrChange>
          </a:blip>
          <a:srcRect/>
          <a:stretch>
            <a:fillRect/>
          </a:stretch>
        </p:blipFill>
        <p:spPr bwMode="auto">
          <a:xfrm>
            <a:off x="8636000" y="5867400"/>
            <a:ext cx="508000" cy="465138"/>
          </a:xfrm>
          <a:prstGeom prst="rect">
            <a:avLst/>
          </a:prstGeom>
          <a:noFill/>
          <a:ln w="9525">
            <a:noFill/>
            <a:miter lim="800000"/>
            <a:headEnd/>
            <a:tailEnd/>
          </a:ln>
        </p:spPr>
      </p:pic>
      <p:pic>
        <p:nvPicPr>
          <p:cNvPr id="34820" name="Picture 9" descr="13">
            <a:hlinkClick r:id="rId4" action="ppaction://hlinkfile"/>
          </p:cNvPr>
          <p:cNvPicPr>
            <a:picLocks noChangeAspect="1" noChangeArrowheads="1"/>
          </p:cNvPicPr>
          <p:nvPr/>
        </p:nvPicPr>
        <p:blipFill>
          <a:blip r:embed="rId3">
            <a:clrChange>
              <a:clrFrom>
                <a:srgbClr val="EBF0F2"/>
              </a:clrFrom>
              <a:clrTo>
                <a:srgbClr val="EBF0F2">
                  <a:alpha val="0"/>
                </a:srgbClr>
              </a:clrTo>
            </a:clrChange>
          </a:blip>
          <a:srcRect/>
          <a:stretch>
            <a:fillRect/>
          </a:stretch>
        </p:blipFill>
        <p:spPr bwMode="auto">
          <a:xfrm>
            <a:off x="8636000" y="2811463"/>
            <a:ext cx="508000" cy="465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defRPr/>
            </a:pPr>
            <a:r>
              <a:rPr lang="en-US" smtClean="0">
                <a:solidFill>
                  <a:srgbClr val="003300"/>
                </a:solidFill>
              </a:rPr>
              <a:t>chromatography</a:t>
            </a:r>
          </a:p>
        </p:txBody>
      </p:sp>
      <p:pic>
        <p:nvPicPr>
          <p:cNvPr id="35843" name="Picture 2" descr="C:\Documents and Settings\Administrator\Desktop\chromatography.jpg"/>
          <p:cNvPicPr>
            <a:picLocks noGrp="1" noChangeAspect="1" noChangeArrowheads="1"/>
          </p:cNvPicPr>
          <p:nvPr>
            <p:ph idx="1"/>
          </p:nvPr>
        </p:nvPicPr>
        <p:blipFill>
          <a:blip r:embed="rId2"/>
          <a:srcRect/>
          <a:stretch>
            <a:fillRect/>
          </a:stretch>
        </p:blipFill>
        <p:spPr>
          <a:xfrm>
            <a:off x="0" y="1524000"/>
            <a:ext cx="9144000" cy="5334000"/>
          </a:xfr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defRPr/>
            </a:pPr>
            <a:r>
              <a:rPr lang="en-US" smtClean="0">
                <a:solidFill>
                  <a:srgbClr val="000000"/>
                </a:solidFill>
              </a:rPr>
              <a:t>CHROMATOGRAM</a:t>
            </a:r>
          </a:p>
        </p:txBody>
      </p:sp>
      <p:pic>
        <p:nvPicPr>
          <p:cNvPr id="36867" name="Picture 2" descr="C:\Documents and Settings\Administrator\Desktop\chromatogram.jpg"/>
          <p:cNvPicPr>
            <a:picLocks noGrp="1" noChangeAspect="1" noChangeArrowheads="1"/>
          </p:cNvPicPr>
          <p:nvPr>
            <p:ph idx="1"/>
          </p:nvPr>
        </p:nvPicPr>
        <p:blipFill>
          <a:blip r:embed="rId2"/>
          <a:srcRect/>
          <a:stretch>
            <a:fillRect/>
          </a:stretch>
        </p:blipFill>
        <p:spPr>
          <a:xfrm>
            <a:off x="0" y="1143000"/>
            <a:ext cx="9144000" cy="5715000"/>
          </a:xfr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defRPr/>
            </a:pPr>
            <a:r>
              <a:rPr lang="en-US" dirty="0" smtClean="0">
                <a:solidFill>
                  <a:srgbClr val="000000"/>
                </a:solidFill>
              </a:rPr>
              <a:t>PROCEDURE</a:t>
            </a:r>
          </a:p>
        </p:txBody>
      </p:sp>
      <p:sp>
        <p:nvSpPr>
          <p:cNvPr id="4" name="Content Placeholder 3"/>
          <p:cNvSpPr>
            <a:spLocks noGrp="1"/>
          </p:cNvSpPr>
          <p:nvPr>
            <p:ph idx="1"/>
          </p:nvPr>
        </p:nvSpPr>
        <p:spPr/>
        <p:txBody>
          <a:bodyPr/>
          <a:lstStyle/>
          <a:p>
            <a:pPr>
              <a:defRPr/>
            </a:pPr>
            <a:r>
              <a:rPr lang="en-US" b="1" dirty="0" smtClean="0"/>
              <a:t>APPLICATION OF SAMPLE</a:t>
            </a:r>
          </a:p>
          <a:p>
            <a:pPr lvl="1" algn="just">
              <a:defRPr/>
            </a:pPr>
            <a:r>
              <a:rPr lang="en-US" b="1" dirty="0" smtClean="0">
                <a:solidFill>
                  <a:schemeClr val="tx2"/>
                </a:solidFill>
              </a:rPr>
              <a:t>Starting  line is  marked on the paper with an ordinary  pencil 5cm from the bottom edge</a:t>
            </a:r>
          </a:p>
          <a:p>
            <a:pPr lvl="1">
              <a:defRPr/>
            </a:pPr>
            <a:r>
              <a:rPr lang="en-US" b="1" dirty="0" smtClean="0">
                <a:solidFill>
                  <a:schemeClr val="tx2"/>
                </a:solidFill>
              </a:rPr>
              <a:t>1 or 2  drops of the mother tincture to  be  tested is applied as a small spot  on the  starting line </a:t>
            </a:r>
          </a:p>
          <a:p>
            <a:pPr lvl="1">
              <a:defRPr/>
            </a:pPr>
            <a:r>
              <a:rPr lang="en-US" b="1" dirty="0" smtClean="0">
                <a:solidFill>
                  <a:schemeClr val="tx2"/>
                </a:solidFill>
              </a:rPr>
              <a:t>The drop is dried on the filter paper and  is placed in chromatographic  chamber</a:t>
            </a:r>
            <a:endParaRPr lang="en-US" b="1"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17411" name="Rectangle 3"/>
          <p:cNvSpPr>
            <a:spLocks noGrp="1" noChangeArrowheads="1"/>
          </p:cNvSpPr>
          <p:nvPr>
            <p:ph type="body" idx="1"/>
          </p:nvPr>
        </p:nvSpPr>
        <p:spPr>
          <a:xfrm>
            <a:off x="533400" y="0"/>
            <a:ext cx="8229600" cy="7086600"/>
          </a:xfrm>
        </p:spPr>
        <p:txBody>
          <a:bodyPr/>
          <a:lstStyle/>
          <a:p>
            <a:pPr algn="just" eaLnBrk="1" hangingPunct="1"/>
            <a:r>
              <a:rPr lang="en-AU" b="1" smtClean="0">
                <a:solidFill>
                  <a:srgbClr val="FFFF66"/>
                </a:solidFill>
              </a:rPr>
              <a:t>ESTER VALUE – Is the number of mg of KOH required to neutralize the acids resulting from the complete hydrolysis of 1 g of the substance</a:t>
            </a:r>
          </a:p>
          <a:p>
            <a:pPr algn="just" eaLnBrk="1" hangingPunct="1"/>
            <a:r>
              <a:rPr lang="en-AU" b="1" smtClean="0">
                <a:solidFill>
                  <a:srgbClr val="FFFF66"/>
                </a:solidFill>
              </a:rPr>
              <a:t>ASH VALUE – The amount of inorganic ash left out when 2-3 g of vegetable drugs are incinerated</a:t>
            </a:r>
          </a:p>
          <a:p>
            <a:pPr algn="just" eaLnBrk="1" hangingPunct="1"/>
            <a:r>
              <a:rPr lang="en-AU" b="1" smtClean="0">
                <a:solidFill>
                  <a:srgbClr val="FFFF66"/>
                </a:solidFill>
              </a:rPr>
              <a:t>SULPHATED ASH - </a:t>
            </a:r>
            <a:r>
              <a:rPr lang="en-US" smtClean="0">
                <a:solidFill>
                  <a:srgbClr val="FFFF66"/>
                </a:solidFill>
              </a:rPr>
              <a:t>Take about 2-4 g of the drug, weighed and moisten with sulphuric acid. Ignite gently,then cool and weigh.Calculate the percentage of the sulphated ash with reference to the air-dried drug</a:t>
            </a:r>
          </a:p>
          <a:p>
            <a:pPr algn="just" eaLnBrk="1" hangingPunct="1"/>
            <a:endParaRPr lang="en-AU" b="1" smtClean="0">
              <a:solidFill>
                <a:srgbClr val="FFFF66"/>
              </a:solidFill>
            </a:endParaRPr>
          </a:p>
        </p:txBody>
      </p:sp>
      <p:sp>
        <p:nvSpPr>
          <p:cNvPr id="17412" name="Rectangle 5"/>
          <p:cNvSpPr>
            <a:spLocks noChangeArrowheads="1"/>
          </p:cNvSpPr>
          <p:nvPr/>
        </p:nvSpPr>
        <p:spPr bwMode="auto">
          <a:xfrm>
            <a:off x="228600" y="2286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17413"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defRPr/>
            </a:pPr>
            <a:r>
              <a:rPr lang="en-US" b="1" dirty="0" smtClean="0"/>
              <a:t>CHROMATOGRAPHIC CHAMBER -</a:t>
            </a:r>
          </a:p>
          <a:p>
            <a:pPr lvl="1">
              <a:buFontTx/>
              <a:buNone/>
              <a:defRPr/>
            </a:pPr>
            <a:r>
              <a:rPr lang="en-US" b="1" dirty="0" smtClean="0">
                <a:solidFill>
                  <a:schemeClr val="tx2"/>
                </a:solidFill>
              </a:rPr>
              <a:t>Is  made  up of  glass</a:t>
            </a:r>
          </a:p>
          <a:p>
            <a:pPr lvl="1">
              <a:buFontTx/>
              <a:buNone/>
              <a:defRPr/>
            </a:pPr>
            <a:r>
              <a:rPr lang="en-US" b="1" dirty="0" smtClean="0"/>
              <a:t>DEVELOPMENT  OF  CHROMATOGRAM</a:t>
            </a:r>
          </a:p>
          <a:p>
            <a:pPr lvl="1" algn="just">
              <a:buFontTx/>
              <a:buNone/>
              <a:defRPr/>
            </a:pPr>
            <a:r>
              <a:rPr lang="en-US" b="1" dirty="0" smtClean="0">
                <a:solidFill>
                  <a:schemeClr val="tx2"/>
                </a:solidFill>
              </a:rPr>
              <a:t>Paper is hung from the frame in the chamber for 4-5hrs without touching the solvent</a:t>
            </a:r>
          </a:p>
          <a:p>
            <a:pPr lvl="1" algn="just">
              <a:buFontTx/>
              <a:buNone/>
              <a:defRPr/>
            </a:pPr>
            <a:r>
              <a:rPr lang="en-US" b="1" dirty="0" smtClean="0">
                <a:solidFill>
                  <a:schemeClr val="tx2"/>
                </a:solidFill>
              </a:rPr>
              <a:t>Paper is then dipped in solvent  and kept  for  1 day</a:t>
            </a:r>
          </a:p>
          <a:p>
            <a:pPr lvl="1" algn="just">
              <a:buFontTx/>
              <a:buNone/>
              <a:defRPr/>
            </a:pPr>
            <a:r>
              <a:rPr lang="en-US" b="1" dirty="0" smtClean="0">
                <a:solidFill>
                  <a:schemeClr val="tx2"/>
                </a:solidFill>
              </a:rPr>
              <a:t>The  solvent  will rise  on the paper by  capillary  attraction  separating  the  different  constituents  of the drug</a:t>
            </a:r>
          </a:p>
          <a:p>
            <a:pPr lvl="1" algn="just">
              <a:buFontTx/>
              <a:buNone/>
              <a:defRPr/>
            </a:pPr>
            <a:r>
              <a:rPr lang="en-US" b="1" dirty="0" smtClean="0">
                <a:solidFill>
                  <a:schemeClr val="tx2"/>
                </a:solidFill>
              </a:rPr>
              <a:t>The  solvent  is allowed  to rise 2/3 rd  of paper height . The paper is taken  out  of the  chamber</a:t>
            </a:r>
          </a:p>
          <a:p>
            <a:pPr lvl="1">
              <a:defRPr/>
            </a:pPr>
            <a:endParaRPr lang="en-US" b="1" dirty="0" smtClean="0">
              <a:solidFill>
                <a:schemeClr val="tx2"/>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lgn="just">
              <a:defRPr/>
            </a:pPr>
            <a:r>
              <a:rPr lang="en-US" b="1" dirty="0" smtClean="0">
                <a:solidFill>
                  <a:srgbClr val="FF0000"/>
                </a:solidFill>
              </a:rPr>
              <a:t>DRYING  OF  CHROMATOGRAM </a:t>
            </a:r>
            <a:r>
              <a:rPr lang="en-US" b="1" dirty="0" smtClean="0"/>
              <a:t>– Dried by blowing hot air over the paper</a:t>
            </a:r>
          </a:p>
          <a:p>
            <a:pPr algn="just">
              <a:defRPr/>
            </a:pPr>
            <a:r>
              <a:rPr lang="en-US" b="1" dirty="0" smtClean="0">
                <a:solidFill>
                  <a:srgbClr val="FF0000"/>
                </a:solidFill>
              </a:rPr>
              <a:t>LOCATION OF SPOT- </a:t>
            </a:r>
          </a:p>
          <a:p>
            <a:pPr lvl="1" algn="just">
              <a:defRPr/>
            </a:pPr>
            <a:r>
              <a:rPr lang="en-US" b="1" dirty="0" smtClean="0"/>
              <a:t>Physical method by UV  SPECTROSCOPY</a:t>
            </a:r>
          </a:p>
          <a:p>
            <a:pPr lvl="1" algn="just">
              <a:defRPr/>
            </a:pPr>
            <a:r>
              <a:rPr lang="en-US" b="1" dirty="0" smtClean="0"/>
              <a:t>Chemical  method  by  spraying Nin </a:t>
            </a:r>
            <a:r>
              <a:rPr lang="en-US" b="1" dirty="0" err="1" smtClean="0"/>
              <a:t>hydrin</a:t>
            </a:r>
            <a:endParaRPr lang="en-US" b="1" dirty="0" smtClean="0"/>
          </a:p>
          <a:p>
            <a:pPr lvl="1" algn="just">
              <a:defRPr/>
            </a:pPr>
            <a:r>
              <a:rPr lang="en-US" b="1" dirty="0" smtClean="0"/>
              <a:t>Calculate  </a:t>
            </a:r>
            <a:r>
              <a:rPr lang="en-US" b="1" dirty="0" err="1" smtClean="0"/>
              <a:t>Rf</a:t>
            </a:r>
            <a:r>
              <a:rPr lang="en-US" b="1" dirty="0" smtClean="0"/>
              <a:t>  Value</a:t>
            </a:r>
            <a:endParaRPr lang="en-US"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1066800"/>
            <a:ext cx="8382000" cy="5181600"/>
          </a:xfrm>
        </p:spPr>
        <p:txBody>
          <a:bodyPr/>
          <a:lstStyle/>
          <a:p>
            <a:pPr eaLnBrk="1" hangingPunct="1">
              <a:buFont typeface="Wingdings" pitchFamily="2" charset="2"/>
              <a:buNone/>
              <a:defRPr/>
            </a:pPr>
            <a:r>
              <a:rPr lang="en-US" b="1" dirty="0" smtClean="0">
                <a:solidFill>
                  <a:srgbClr val="FF0000"/>
                </a:solidFill>
                <a:latin typeface="Arial" charset="0"/>
              </a:rPr>
              <a:t>It consists of preparing, on a suitable </a:t>
            </a:r>
          </a:p>
          <a:p>
            <a:pPr eaLnBrk="1" hangingPunct="1">
              <a:buFont typeface="Wingdings" pitchFamily="2" charset="2"/>
              <a:buNone/>
              <a:defRPr/>
            </a:pPr>
            <a:r>
              <a:rPr lang="en-US" b="1" dirty="0" smtClean="0">
                <a:solidFill>
                  <a:srgbClr val="FF0000"/>
                </a:solidFill>
                <a:latin typeface="Arial" charset="0"/>
              </a:rPr>
              <a:t>glass plate, a thin layer of material. </a:t>
            </a:r>
          </a:p>
          <a:p>
            <a:pPr eaLnBrk="1" hangingPunct="1">
              <a:buFont typeface="Wingdings" pitchFamily="2" charset="2"/>
              <a:buNone/>
              <a:defRPr/>
            </a:pPr>
            <a:endParaRPr lang="en-US" sz="1600" b="1" dirty="0" smtClean="0">
              <a:solidFill>
                <a:srgbClr val="FFFF00"/>
              </a:solidFill>
              <a:latin typeface="Arial" charset="0"/>
            </a:endParaRPr>
          </a:p>
          <a:p>
            <a:pPr eaLnBrk="1" hangingPunct="1">
              <a:buFont typeface="Wingdings" pitchFamily="2" charset="2"/>
              <a:buNone/>
              <a:defRPr/>
            </a:pPr>
            <a:r>
              <a:rPr lang="en-US" b="1" dirty="0" smtClean="0">
                <a:latin typeface="Arial" charset="0"/>
              </a:rPr>
              <a:t>The mother tincture is dissolved in a </a:t>
            </a:r>
          </a:p>
          <a:p>
            <a:pPr eaLnBrk="1" hangingPunct="1">
              <a:buFont typeface="Wingdings" pitchFamily="2" charset="2"/>
              <a:buNone/>
              <a:defRPr/>
            </a:pPr>
            <a:r>
              <a:rPr lang="en-US" b="1" dirty="0" smtClean="0">
                <a:latin typeface="Arial" charset="0"/>
              </a:rPr>
              <a:t>suitable solvent and placed as a series of </a:t>
            </a:r>
          </a:p>
          <a:p>
            <a:pPr eaLnBrk="1" hangingPunct="1">
              <a:buFont typeface="Wingdings" pitchFamily="2" charset="2"/>
              <a:buNone/>
              <a:defRPr/>
            </a:pPr>
            <a:r>
              <a:rPr lang="en-US" b="1" dirty="0" smtClean="0">
                <a:latin typeface="Arial" charset="0"/>
              </a:rPr>
              <a:t>spots on the film towards one end of the </a:t>
            </a:r>
          </a:p>
          <a:p>
            <a:pPr eaLnBrk="1" hangingPunct="1">
              <a:buFont typeface="Wingdings" pitchFamily="2" charset="2"/>
              <a:buNone/>
              <a:defRPr/>
            </a:pPr>
            <a:r>
              <a:rPr lang="en-US" b="1" dirty="0" smtClean="0">
                <a:latin typeface="Arial" charset="0"/>
              </a:rPr>
              <a:t>plate; this end is dipped in a suitable </a:t>
            </a:r>
          </a:p>
          <a:p>
            <a:pPr eaLnBrk="1" hangingPunct="1">
              <a:buFont typeface="Wingdings" pitchFamily="2" charset="2"/>
              <a:buNone/>
              <a:defRPr/>
            </a:pPr>
            <a:r>
              <a:rPr lang="en-US" b="1" dirty="0" smtClean="0">
                <a:latin typeface="Arial" charset="0"/>
              </a:rPr>
              <a:t>solvent mixture and the whole enclosed </a:t>
            </a:r>
          </a:p>
          <a:p>
            <a:pPr eaLnBrk="1" hangingPunct="1">
              <a:buFont typeface="Wingdings" pitchFamily="2" charset="2"/>
              <a:buNone/>
              <a:defRPr/>
            </a:pPr>
            <a:r>
              <a:rPr lang="en-US" b="1" dirty="0" smtClean="0">
                <a:latin typeface="Arial" charset="0"/>
              </a:rPr>
              <a:t>in an airtight container. </a:t>
            </a:r>
          </a:p>
          <a:p>
            <a:pPr eaLnBrk="1" hangingPunct="1">
              <a:buFont typeface="Wingdings" pitchFamily="2" charset="2"/>
              <a:buNone/>
              <a:defRPr/>
            </a:pPr>
            <a:endParaRPr lang="en-US" sz="900" b="1" dirty="0" smtClean="0">
              <a:latin typeface="Arial" charset="0"/>
            </a:endParaRPr>
          </a:p>
        </p:txBody>
      </p:sp>
      <p:sp>
        <p:nvSpPr>
          <p:cNvPr id="23557" name="Rectangle 5"/>
          <p:cNvSpPr>
            <a:spLocks noGrp="1" noChangeArrowheads="1"/>
          </p:cNvSpPr>
          <p:nvPr>
            <p:ph type="title"/>
          </p:nvPr>
        </p:nvSpPr>
        <p:spPr>
          <a:xfrm>
            <a:off x="0" y="0"/>
            <a:ext cx="7848600" cy="609600"/>
          </a:xfrm>
          <a:solidFill>
            <a:srgbClr val="1D429D"/>
          </a:solidFill>
        </p:spPr>
        <p:txBody>
          <a:bodyPr/>
          <a:lstStyle/>
          <a:p>
            <a:pPr marL="838200" indent="-838200" algn="l" eaLnBrk="1" hangingPunct="1">
              <a:defRPr/>
            </a:pPr>
            <a:r>
              <a:rPr lang="en-US" sz="3200" b="1" smtClean="0">
                <a:solidFill>
                  <a:schemeClr val="tx1"/>
                </a:solidFill>
              </a:rPr>
              <a:t>THIN LAYER CHROMATOGRAPHY</a:t>
            </a:r>
            <a:endParaRPr lang="en-AU" sz="3200" b="1" smtClean="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defRPr/>
            </a:pPr>
            <a:endParaRPr lang="en-US" b="1" dirty="0" smtClean="0"/>
          </a:p>
          <a:p>
            <a:pPr algn="just">
              <a:defRPr/>
            </a:pPr>
            <a:endParaRPr lang="en-US" b="1" dirty="0"/>
          </a:p>
          <a:p>
            <a:pPr algn="just">
              <a:defRPr/>
            </a:pPr>
            <a:endParaRPr lang="en-US" b="1" dirty="0" smtClean="0"/>
          </a:p>
          <a:p>
            <a:pPr algn="just">
              <a:defRPr/>
            </a:pPr>
            <a:r>
              <a:rPr lang="en-US" b="1" dirty="0" smtClean="0"/>
              <a:t>High Performance Thin Layer Chromatography ( HPTLC ) – Is a highly sophisticated equipment used foe the qualitative and quantitative analysis of drug constituents. </a:t>
            </a:r>
          </a:p>
          <a:p>
            <a:pPr algn="just">
              <a:defRPr/>
            </a:pPr>
            <a:r>
              <a:rPr lang="en-US" b="1" dirty="0" smtClean="0"/>
              <a:t>Used for analysis of mother tinctures</a:t>
            </a:r>
          </a:p>
          <a:p>
            <a:pPr algn="just">
              <a:defRPr/>
            </a:pPr>
            <a:r>
              <a:rPr lang="en-US" b="1" dirty="0" smtClean="0"/>
              <a:t>Is simple, rapid, reliable and cost-effective</a:t>
            </a:r>
          </a:p>
          <a:p>
            <a:pPr algn="just">
              <a:defRPr/>
            </a:pPr>
            <a:r>
              <a:rPr lang="en-US" b="1" dirty="0" smtClean="0"/>
              <a:t>Several analysis work simultaneously done </a:t>
            </a:r>
            <a:endParaRPr lang="en-US"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457200" y="914400"/>
            <a:ext cx="8382000" cy="5334000"/>
          </a:xfrm>
        </p:spPr>
        <p:txBody>
          <a:bodyPr>
            <a:normAutofit lnSpcReduction="10000"/>
          </a:bodyPr>
          <a:lstStyle/>
          <a:p>
            <a:pPr marL="514350" indent="-514350" algn="just" eaLnBrk="1" hangingPunct="1">
              <a:buFont typeface="Arial" charset="0"/>
              <a:buAutoNum type="arabicPeriod"/>
            </a:pPr>
            <a:r>
              <a:rPr lang="en-US" b="1" dirty="0" smtClean="0">
                <a:solidFill>
                  <a:schemeClr val="tx2"/>
                </a:solidFill>
                <a:effectLst/>
                <a:latin typeface="Arial" charset="0"/>
              </a:rPr>
              <a:t>Accurate  method  for  identification of drugs</a:t>
            </a:r>
          </a:p>
          <a:p>
            <a:pPr marL="514350" indent="-514350" algn="just" eaLnBrk="1" hangingPunct="1">
              <a:buFont typeface="Arial" charset="0"/>
              <a:buAutoNum type="arabicPeriod"/>
            </a:pPr>
            <a:r>
              <a:rPr lang="en-US" b="1" dirty="0" smtClean="0">
                <a:solidFill>
                  <a:schemeClr val="tx2"/>
                </a:solidFill>
                <a:effectLst/>
                <a:latin typeface="Arial" charset="0"/>
              </a:rPr>
              <a:t>The  amount of drug needed  is very little</a:t>
            </a:r>
          </a:p>
          <a:p>
            <a:pPr marL="514350" indent="-514350" algn="just" eaLnBrk="1" hangingPunct="1">
              <a:buFont typeface="Arial" charset="0"/>
              <a:buAutoNum type="arabicPeriod"/>
            </a:pPr>
            <a:r>
              <a:rPr lang="en-US" b="1" dirty="0" smtClean="0">
                <a:solidFill>
                  <a:schemeClr val="tx2"/>
                </a:solidFill>
                <a:effectLst/>
                <a:latin typeface="Arial" charset="0"/>
              </a:rPr>
              <a:t>The method is very simple. So can be done in an ordinary lab</a:t>
            </a:r>
          </a:p>
          <a:p>
            <a:pPr marL="514350" indent="-514350" algn="just" eaLnBrk="1" hangingPunct="1">
              <a:buFont typeface="Arial" charset="0"/>
              <a:buAutoNum type="arabicPeriod"/>
            </a:pPr>
            <a:r>
              <a:rPr lang="en-US" b="1" dirty="0" smtClean="0">
                <a:solidFill>
                  <a:schemeClr val="tx2"/>
                </a:solidFill>
                <a:effectLst/>
                <a:latin typeface="Arial" charset="0"/>
              </a:rPr>
              <a:t>Quantitative estimation of chemical  constituents  of drug can be done</a:t>
            </a:r>
          </a:p>
          <a:p>
            <a:pPr marL="514350" indent="-514350" algn="just" eaLnBrk="1" hangingPunct="1">
              <a:buFont typeface="Arial" charset="0"/>
              <a:buAutoNum type="arabicPeriod"/>
            </a:pPr>
            <a:r>
              <a:rPr lang="en-US" b="1" dirty="0" smtClean="0">
                <a:solidFill>
                  <a:schemeClr val="tx2"/>
                </a:solidFill>
                <a:effectLst/>
                <a:latin typeface="Arial" charset="0"/>
              </a:rPr>
              <a:t>Analysis of  homoeopathic potencies done</a:t>
            </a:r>
          </a:p>
        </p:txBody>
      </p:sp>
      <p:sp>
        <p:nvSpPr>
          <p:cNvPr id="23557" name="Rectangle 5"/>
          <p:cNvSpPr>
            <a:spLocks noGrp="1" noChangeArrowheads="1"/>
          </p:cNvSpPr>
          <p:nvPr>
            <p:ph type="title"/>
          </p:nvPr>
        </p:nvSpPr>
        <p:spPr>
          <a:xfrm>
            <a:off x="0" y="0"/>
            <a:ext cx="8534400" cy="609600"/>
          </a:xfrm>
          <a:solidFill>
            <a:srgbClr val="1D429D"/>
          </a:solidFill>
        </p:spPr>
        <p:txBody>
          <a:bodyPr/>
          <a:lstStyle/>
          <a:p>
            <a:pPr marL="838200" indent="-838200" algn="l" eaLnBrk="1" hangingPunct="1">
              <a:defRPr/>
            </a:pPr>
            <a:r>
              <a:rPr lang="en-US" sz="3200" b="1" dirty="0" smtClean="0">
                <a:solidFill>
                  <a:schemeClr val="bg1"/>
                </a:solidFill>
              </a:rPr>
              <a:t>ADVANTAGES OF CHROMATOGRAPHY</a:t>
            </a:r>
            <a:endParaRPr lang="en-AU" sz="3200" b="1" dirty="0" smtClean="0">
              <a:solidFill>
                <a:schemeClr val="bg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457200" y="1066800"/>
            <a:ext cx="8382000" cy="5181600"/>
          </a:xfrm>
        </p:spPr>
        <p:txBody>
          <a:bodyPr/>
          <a:lstStyle/>
          <a:p>
            <a:pPr marL="514350" indent="-514350" algn="just" eaLnBrk="1" hangingPunct="1">
              <a:buFont typeface="Arial" charset="0"/>
              <a:buAutoNum type="arabicPeriod"/>
            </a:pPr>
            <a:r>
              <a:rPr lang="en-US" b="1" dirty="0" smtClean="0">
                <a:solidFill>
                  <a:schemeClr val="tx2"/>
                </a:solidFill>
                <a:effectLst/>
                <a:latin typeface="Arial" charset="0"/>
              </a:rPr>
              <a:t>Quantitative  And  Qualitative  Analysis Of  MOTHER TINCTURES  AND POTENCIES</a:t>
            </a:r>
          </a:p>
          <a:p>
            <a:pPr marL="514350" indent="-514350" algn="just" eaLnBrk="1" hangingPunct="1">
              <a:buFont typeface="Arial" charset="0"/>
              <a:buAutoNum type="arabicPeriod"/>
            </a:pPr>
            <a:r>
              <a:rPr lang="en-US" b="1" dirty="0" smtClean="0">
                <a:solidFill>
                  <a:schemeClr val="tx2"/>
                </a:solidFill>
                <a:effectLst/>
                <a:latin typeface="Arial" charset="0"/>
              </a:rPr>
              <a:t>TLC  used  to identify chemical  constituents  of  mother tinctures</a:t>
            </a:r>
          </a:p>
          <a:p>
            <a:pPr marL="514350" indent="-514350" algn="just" eaLnBrk="1" hangingPunct="1">
              <a:buFont typeface="Arial" charset="0"/>
              <a:buAutoNum type="arabicPeriod"/>
            </a:pPr>
            <a:r>
              <a:rPr lang="en-US" b="1" dirty="0" err="1" smtClean="0">
                <a:solidFill>
                  <a:schemeClr val="tx2"/>
                </a:solidFill>
                <a:effectLst/>
                <a:latin typeface="Arial" charset="0"/>
              </a:rPr>
              <a:t>Rf</a:t>
            </a:r>
            <a:r>
              <a:rPr lang="en-US" b="1" dirty="0" smtClean="0">
                <a:solidFill>
                  <a:schemeClr val="tx2"/>
                </a:solidFill>
                <a:effectLst/>
                <a:latin typeface="Arial" charset="0"/>
              </a:rPr>
              <a:t> ( Retention Factor = how far up a chemical constituent travels ) is found out and is compared with </a:t>
            </a:r>
            <a:r>
              <a:rPr lang="en-US" b="1" dirty="0" err="1" smtClean="0">
                <a:solidFill>
                  <a:schemeClr val="tx2"/>
                </a:solidFill>
                <a:effectLst/>
                <a:latin typeface="Arial" charset="0"/>
              </a:rPr>
              <a:t>Rf</a:t>
            </a:r>
            <a:r>
              <a:rPr lang="en-US" b="1" dirty="0" smtClean="0">
                <a:solidFill>
                  <a:schemeClr val="tx2"/>
                </a:solidFill>
                <a:effectLst/>
                <a:latin typeface="Arial" charset="0"/>
              </a:rPr>
              <a:t> value of the constituent  given in H.P.I.</a:t>
            </a:r>
          </a:p>
          <a:p>
            <a:pPr marL="514350" indent="-514350" algn="just" eaLnBrk="1" hangingPunct="1">
              <a:buFont typeface="Arial" charset="0"/>
              <a:buAutoNum type="arabicPeriod"/>
            </a:pPr>
            <a:endParaRPr lang="en-US" b="1" dirty="0" smtClean="0">
              <a:solidFill>
                <a:schemeClr val="tx2"/>
              </a:solidFill>
              <a:effectLst/>
              <a:latin typeface="Arial" charset="0"/>
            </a:endParaRPr>
          </a:p>
        </p:txBody>
      </p:sp>
      <p:sp>
        <p:nvSpPr>
          <p:cNvPr id="23557" name="Rectangle 5"/>
          <p:cNvSpPr>
            <a:spLocks noGrp="1" noChangeArrowheads="1"/>
          </p:cNvSpPr>
          <p:nvPr>
            <p:ph type="title"/>
          </p:nvPr>
        </p:nvSpPr>
        <p:spPr>
          <a:xfrm>
            <a:off x="0" y="0"/>
            <a:ext cx="9144000" cy="990600"/>
          </a:xfrm>
          <a:solidFill>
            <a:srgbClr val="1D429D"/>
          </a:solidFill>
        </p:spPr>
        <p:txBody>
          <a:bodyPr/>
          <a:lstStyle/>
          <a:p>
            <a:pPr marL="838200" indent="-838200" algn="l" eaLnBrk="1" hangingPunct="1">
              <a:defRPr/>
            </a:pPr>
            <a:r>
              <a:rPr lang="en-US" sz="3200" b="1" dirty="0" smtClean="0">
                <a:solidFill>
                  <a:schemeClr val="bg1"/>
                </a:solidFill>
              </a:rPr>
              <a:t>HOMOEOPATHIC UTILITY OF CHROMATOGRAPHY</a:t>
            </a:r>
            <a:endParaRPr lang="en-AU" sz="3200" b="1"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16387" name="Rectangle 3"/>
          <p:cNvSpPr>
            <a:spLocks noGrp="1" noChangeArrowheads="1"/>
          </p:cNvSpPr>
          <p:nvPr>
            <p:ph type="body" idx="1"/>
          </p:nvPr>
        </p:nvSpPr>
        <p:spPr>
          <a:xfrm>
            <a:off x="533400" y="381000"/>
            <a:ext cx="8229600" cy="6477000"/>
          </a:xfrm>
        </p:spPr>
        <p:txBody>
          <a:bodyPr/>
          <a:lstStyle/>
          <a:p>
            <a:pPr algn="just" eaLnBrk="1" hangingPunct="1">
              <a:buFontTx/>
              <a:buNone/>
            </a:pPr>
            <a:r>
              <a:rPr lang="en-AU" b="1" smtClean="0">
                <a:solidFill>
                  <a:srgbClr val="FFFF66"/>
                </a:solidFill>
              </a:rPr>
              <a:t>ACID VALUE – Indicates the amount of free acid present in the fat or oil and is defined as the mgs of KOH required to neutralize 1 g of the fat or oil</a:t>
            </a:r>
          </a:p>
          <a:p>
            <a:pPr algn="just" eaLnBrk="1" hangingPunct="1">
              <a:buFontTx/>
              <a:buNone/>
            </a:pPr>
            <a:r>
              <a:rPr lang="en-AU" b="1" smtClean="0">
                <a:solidFill>
                  <a:srgbClr val="FFFF66"/>
                </a:solidFill>
              </a:rPr>
              <a:t>IODINE VALUE – Is defined as the number of grams of iodine that combine with 100 g of oil or fat</a:t>
            </a:r>
          </a:p>
          <a:p>
            <a:pPr algn="just" eaLnBrk="1" hangingPunct="1">
              <a:buFontTx/>
              <a:buNone/>
            </a:pPr>
            <a:r>
              <a:rPr lang="en-AU" b="1" smtClean="0">
                <a:solidFill>
                  <a:srgbClr val="FFFF66"/>
                </a:solidFill>
              </a:rPr>
              <a:t>SAPONIFICATION VALUE – Is the number of mg of KOH required to neutralize the fatty acids resulting from the complete hydrolysis of 1 g of the oil or fat</a:t>
            </a:r>
          </a:p>
        </p:txBody>
      </p:sp>
      <p:sp>
        <p:nvSpPr>
          <p:cNvPr id="16388" name="Rectangle 5"/>
          <p:cNvSpPr>
            <a:spLocks noChangeArrowheads="1"/>
          </p:cNvSpPr>
          <p:nvPr/>
        </p:nvSpPr>
        <p:spPr bwMode="auto">
          <a:xfrm>
            <a:off x="228600" y="2286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16389"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pic>
        <p:nvPicPr>
          <p:cNvPr id="16390" name="Picture 10" descr="6">
            <a:hlinkClick r:id="rId5" action="ppaction://hlinksldjump"/>
          </p:cNvPr>
          <p:cNvPicPr>
            <a:picLocks noChangeAspect="1" noChangeArrowheads="1"/>
          </p:cNvPicPr>
          <p:nvPr/>
        </p:nvPicPr>
        <p:blipFill>
          <a:blip r:embed="rId6">
            <a:clrChange>
              <a:clrFrom>
                <a:srgbClr val="F0F7F2"/>
              </a:clrFrom>
              <a:clrTo>
                <a:srgbClr val="F0F7F2">
                  <a:alpha val="0"/>
                </a:srgbClr>
              </a:clrTo>
            </a:clrChange>
          </a:blip>
          <a:srcRect/>
          <a:stretch>
            <a:fillRect/>
          </a:stretch>
        </p:blipFill>
        <p:spPr bwMode="auto">
          <a:xfrm>
            <a:off x="685800" y="617220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18435" name="Rectangle 3"/>
          <p:cNvSpPr>
            <a:spLocks noGrp="1" noChangeArrowheads="1"/>
          </p:cNvSpPr>
          <p:nvPr>
            <p:ph type="body" idx="1"/>
          </p:nvPr>
        </p:nvSpPr>
        <p:spPr>
          <a:xfrm>
            <a:off x="533400" y="228600"/>
            <a:ext cx="8229600" cy="6858000"/>
          </a:xfrm>
        </p:spPr>
        <p:txBody>
          <a:bodyPr/>
          <a:lstStyle/>
          <a:p>
            <a:pPr eaLnBrk="1" hangingPunct="1"/>
            <a:r>
              <a:rPr lang="en-US" b="1" smtClean="0">
                <a:solidFill>
                  <a:srgbClr val="FFFF00"/>
                </a:solidFill>
              </a:rPr>
              <a:t>DETERMINATION  OF WATER- SOLUBLE ASH</a:t>
            </a:r>
          </a:p>
          <a:p>
            <a:pPr eaLnBrk="1" hangingPunct="1"/>
            <a:r>
              <a:rPr lang="en-US" smtClean="0">
                <a:solidFill>
                  <a:srgbClr val="FFFF00"/>
                </a:solidFill>
              </a:rPr>
              <a:t>Boil the ash for five minutes with 25ml of water</a:t>
            </a:r>
          </a:p>
          <a:p>
            <a:pPr eaLnBrk="1" hangingPunct="1"/>
            <a:r>
              <a:rPr lang="en-US" smtClean="0">
                <a:solidFill>
                  <a:srgbClr val="FFFF00"/>
                </a:solidFill>
              </a:rPr>
              <a:t>Collect the insoluble ash in a Gooch crucible, or a filter paper</a:t>
            </a:r>
          </a:p>
          <a:p>
            <a:pPr algn="just" eaLnBrk="1" hangingPunct="1"/>
            <a:r>
              <a:rPr lang="en-US" smtClean="0">
                <a:solidFill>
                  <a:srgbClr val="FFFF00"/>
                </a:solidFill>
              </a:rPr>
              <a:t>Wash with hot water and ignite to constant weight at a low temperature</a:t>
            </a:r>
          </a:p>
          <a:p>
            <a:pPr algn="just" eaLnBrk="1" hangingPunct="1"/>
            <a:r>
              <a:rPr lang="en-US" smtClean="0">
                <a:solidFill>
                  <a:srgbClr val="FFFF00"/>
                </a:solidFill>
              </a:rPr>
              <a:t>Subtract the weight of insoluble matter from  the weight of the ash; the difference in weight represents the water- soluble ash </a:t>
            </a:r>
          </a:p>
          <a:p>
            <a:pPr eaLnBrk="1" hangingPunct="1"/>
            <a:endParaRPr lang="en-US" smtClean="0">
              <a:solidFill>
                <a:srgbClr val="FFFF00"/>
              </a:solidFill>
            </a:endParaRPr>
          </a:p>
        </p:txBody>
      </p:sp>
      <p:sp>
        <p:nvSpPr>
          <p:cNvPr id="18436" name="Rectangle 5"/>
          <p:cNvSpPr>
            <a:spLocks noChangeArrowheads="1"/>
          </p:cNvSpPr>
          <p:nvPr/>
        </p:nvSpPr>
        <p:spPr bwMode="auto">
          <a:xfrm>
            <a:off x="228600" y="2286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18437"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21507" name="Rectangle 3"/>
          <p:cNvSpPr>
            <a:spLocks noGrp="1" noChangeArrowheads="1"/>
          </p:cNvSpPr>
          <p:nvPr>
            <p:ph type="body" idx="1"/>
          </p:nvPr>
        </p:nvSpPr>
        <p:spPr>
          <a:xfrm>
            <a:off x="533400" y="0"/>
            <a:ext cx="8229600" cy="6858000"/>
          </a:xfrm>
        </p:spPr>
        <p:txBody>
          <a:bodyPr/>
          <a:lstStyle/>
          <a:p>
            <a:pPr algn="ctr" eaLnBrk="1" hangingPunct="1">
              <a:buFontTx/>
              <a:buNone/>
            </a:pPr>
            <a:r>
              <a:rPr lang="en-US" b="1" smtClean="0">
                <a:solidFill>
                  <a:srgbClr val="FFFF00"/>
                </a:solidFill>
              </a:rPr>
              <a:t>  DETERMINATION  OF WATER- SOLUBLE CONTENTS</a:t>
            </a:r>
          </a:p>
          <a:p>
            <a:pPr algn="just" eaLnBrk="1" hangingPunct="1"/>
            <a:r>
              <a:rPr lang="en-US" b="1" smtClean="0">
                <a:solidFill>
                  <a:srgbClr val="FFFF00"/>
                </a:solidFill>
              </a:rPr>
              <a:t>Add 5g  to 50ml of  hot water  in a stoppered flask</a:t>
            </a:r>
          </a:p>
          <a:p>
            <a:pPr algn="just" eaLnBrk="1" hangingPunct="1"/>
            <a:r>
              <a:rPr lang="en-US" b="1" smtClean="0">
                <a:solidFill>
                  <a:srgbClr val="FFFF00"/>
                </a:solidFill>
              </a:rPr>
              <a:t>Shake well and allow to stand for 10 min and add 2g of Keiselguhr and filter</a:t>
            </a:r>
          </a:p>
          <a:p>
            <a:pPr algn="just" eaLnBrk="1" hangingPunct="1"/>
            <a:r>
              <a:rPr lang="en-US" b="1" smtClean="0">
                <a:solidFill>
                  <a:srgbClr val="FFFF00"/>
                </a:solidFill>
              </a:rPr>
              <a:t>Transfer 5ml of the filtrate to an evaporating dish and dry on a water bath for half an hour and in an oven for 2 hrs</a:t>
            </a:r>
          </a:p>
          <a:p>
            <a:pPr algn="just" eaLnBrk="1" hangingPunct="1"/>
            <a:r>
              <a:rPr lang="en-US" b="1" smtClean="0">
                <a:solidFill>
                  <a:srgbClr val="FFFF00"/>
                </a:solidFill>
              </a:rPr>
              <a:t>Calculate the percentage of water soluble content with reference to air-dried drug</a:t>
            </a:r>
          </a:p>
        </p:txBody>
      </p:sp>
      <p:sp>
        <p:nvSpPr>
          <p:cNvPr id="21508" name="Rectangle 5"/>
          <p:cNvSpPr>
            <a:spLocks noChangeArrowheads="1"/>
          </p:cNvSpPr>
          <p:nvPr/>
        </p:nvSpPr>
        <p:spPr bwMode="auto">
          <a:xfrm>
            <a:off x="457200" y="3810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21509"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back38b"/>
          <p:cNvPicPr>
            <a:picLocks noChangeAspect="1" noChangeArrowheads="1"/>
          </p:cNvPicPr>
          <p:nvPr/>
        </p:nvPicPr>
        <p:blipFill>
          <a:blip r:embed="rId2"/>
          <a:srcRect/>
          <a:stretch>
            <a:fillRect/>
          </a:stretch>
        </p:blipFill>
        <p:spPr bwMode="auto">
          <a:xfrm>
            <a:off x="0" y="0"/>
            <a:ext cx="9372600" cy="6858000"/>
          </a:xfrm>
          <a:prstGeom prst="rect">
            <a:avLst/>
          </a:prstGeom>
          <a:noFill/>
          <a:ln w="9525">
            <a:noFill/>
            <a:miter lim="800000"/>
            <a:headEnd/>
            <a:tailEnd/>
          </a:ln>
        </p:spPr>
      </p:pic>
      <p:sp>
        <p:nvSpPr>
          <p:cNvPr id="20483" name="Rectangle 3"/>
          <p:cNvSpPr>
            <a:spLocks noGrp="1" noChangeArrowheads="1"/>
          </p:cNvSpPr>
          <p:nvPr>
            <p:ph type="body" idx="1"/>
          </p:nvPr>
        </p:nvSpPr>
        <p:spPr>
          <a:xfrm>
            <a:off x="533400" y="228600"/>
            <a:ext cx="8229600" cy="6629400"/>
          </a:xfrm>
        </p:spPr>
        <p:txBody>
          <a:bodyPr/>
          <a:lstStyle/>
          <a:p>
            <a:pPr algn="ctr" eaLnBrk="1" hangingPunct="1">
              <a:buFontTx/>
              <a:buNone/>
            </a:pPr>
            <a:r>
              <a:rPr lang="en-US" b="1" dirty="0" smtClean="0">
                <a:solidFill>
                  <a:srgbClr val="FFFF00"/>
                </a:solidFill>
              </a:rPr>
              <a:t> DETERMINATION OF ALCOHOL SOLUBLE CONTENTS</a:t>
            </a:r>
          </a:p>
          <a:p>
            <a:pPr algn="just" eaLnBrk="1" hangingPunct="1"/>
            <a:r>
              <a:rPr lang="en-US" b="1" dirty="0" smtClean="0">
                <a:solidFill>
                  <a:srgbClr val="FFFF00"/>
                </a:solidFill>
              </a:rPr>
              <a:t>Macerate 5g of the air- dried drug, coarsely powdered with 100 ml of alcohol of the specified strength in a flask for 24 hrs</a:t>
            </a:r>
          </a:p>
          <a:p>
            <a:pPr algn="just" eaLnBrk="1" hangingPunct="1"/>
            <a:r>
              <a:rPr lang="en-US" b="1" dirty="0" smtClean="0">
                <a:solidFill>
                  <a:srgbClr val="FFFF00"/>
                </a:solidFill>
              </a:rPr>
              <a:t>Filter rapidly taking precautions against loss of alcohol</a:t>
            </a:r>
          </a:p>
          <a:p>
            <a:pPr algn="just" eaLnBrk="1" hangingPunct="1"/>
            <a:r>
              <a:rPr lang="en-US" b="1" dirty="0" smtClean="0">
                <a:solidFill>
                  <a:srgbClr val="FFFF00"/>
                </a:solidFill>
              </a:rPr>
              <a:t>Evaporate 25 ml of the filtrate to dryness in a dish at 105</a:t>
            </a:r>
            <a:r>
              <a:rPr lang="en-US" sz="4000" b="1" dirty="0" smtClean="0">
                <a:solidFill>
                  <a:srgbClr val="FFFF00"/>
                </a:solidFill>
              </a:rPr>
              <a:t> </a:t>
            </a:r>
            <a:r>
              <a:rPr lang="en-US" b="1" dirty="0" smtClean="0">
                <a:solidFill>
                  <a:srgbClr val="FFFF00"/>
                </a:solidFill>
              </a:rPr>
              <a:t>degree and weigh. Calculate the percentage of alcohol- soluble content </a:t>
            </a:r>
          </a:p>
        </p:txBody>
      </p:sp>
      <p:sp>
        <p:nvSpPr>
          <p:cNvPr id="20484" name="Rectangle 5"/>
          <p:cNvSpPr>
            <a:spLocks noChangeArrowheads="1"/>
          </p:cNvSpPr>
          <p:nvPr/>
        </p:nvSpPr>
        <p:spPr bwMode="auto">
          <a:xfrm>
            <a:off x="228600" y="228600"/>
            <a:ext cx="8686800" cy="6477000"/>
          </a:xfrm>
          <a:prstGeom prst="rect">
            <a:avLst/>
          </a:prstGeom>
          <a:noFill/>
          <a:ln w="9525">
            <a:solidFill>
              <a:srgbClr val="006600"/>
            </a:solidFill>
            <a:miter lim="800000"/>
            <a:headEnd/>
            <a:tailEnd/>
          </a:ln>
        </p:spPr>
        <p:txBody>
          <a:bodyPr wrap="none" anchor="ctr"/>
          <a:lstStyle/>
          <a:p>
            <a:endParaRPr lang="en-US"/>
          </a:p>
        </p:txBody>
      </p:sp>
      <p:pic>
        <p:nvPicPr>
          <p:cNvPr id="20485" name="Picture 9" descr="12">
            <a:hlinkClick r:id="rId3" action="ppaction://hlinkfile"/>
          </p:cNvPr>
          <p:cNvPicPr>
            <a:picLocks noChangeAspect="1" noChangeArrowheads="1"/>
          </p:cNvPicPr>
          <p:nvPr/>
        </p:nvPicPr>
        <p:blipFill>
          <a:blip r:embed="rId4"/>
          <a:srcRect/>
          <a:stretch>
            <a:fillRect/>
          </a:stretch>
        </p:blipFill>
        <p:spPr bwMode="auto">
          <a:xfrm>
            <a:off x="8191500" y="6407150"/>
            <a:ext cx="717550" cy="29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2450</Words>
  <Application>Microsoft Office PowerPoint</Application>
  <PresentationFormat>On-screen Show (4:3)</PresentationFormat>
  <Paragraphs>294</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LABORATORY ANALYTICAL  TESTS </vt:lpstr>
      <vt:lpstr>Slide 2</vt:lpstr>
      <vt:lpstr>Slide 3</vt:lpstr>
      <vt:lpstr>Slide 4</vt:lpstr>
      <vt:lpstr>Slide 5</vt:lpstr>
      <vt:lpstr>Slide 6</vt:lpstr>
      <vt:lpstr>Slide 7</vt:lpstr>
      <vt:lpstr>Slide 8</vt:lpstr>
      <vt:lpstr>Slide 9</vt:lpstr>
      <vt:lpstr>DETERMINATION OF MOISTURE CONTENT</vt:lpstr>
      <vt:lpstr>VOLUMETRIC METHOD(TOLUENE DISTILLATION METHOD)</vt:lpstr>
      <vt:lpstr>TITRIMETRIC METHOD(KARL  FISCHER METHOD)</vt:lpstr>
      <vt:lpstr>PROCEDURE</vt:lpstr>
      <vt:lpstr>Slide 14</vt:lpstr>
      <vt:lpstr>Slide 15</vt:lpstr>
      <vt:lpstr>Slide 16</vt:lpstr>
      <vt:lpstr>REFRACTOMETER</vt:lpstr>
      <vt:lpstr>Slide 18</vt:lpstr>
      <vt:lpstr>Slide 19</vt:lpstr>
      <vt:lpstr>Slide 20</vt:lpstr>
      <vt:lpstr>Slide 21</vt:lpstr>
      <vt:lpstr>Slide 22</vt:lpstr>
      <vt:lpstr>POLARIMETER</vt:lpstr>
      <vt:lpstr>Slide 24</vt:lpstr>
      <vt:lpstr>ALCOHOL CONTENT</vt:lpstr>
      <vt:lpstr>Slide 26</vt:lpstr>
      <vt:lpstr>ALCOHOL CONTENT</vt:lpstr>
      <vt:lpstr>Slide 28</vt:lpstr>
      <vt:lpstr>Slide 29</vt:lpstr>
      <vt:lpstr>  SPECIFIC GRAVITY</vt:lpstr>
      <vt:lpstr>  SPECIFIC GRAVITY</vt:lpstr>
      <vt:lpstr>Slide 32</vt:lpstr>
      <vt:lpstr>Slide 33</vt:lpstr>
      <vt:lpstr>TOTAL SOLIDS</vt:lpstr>
      <vt:lpstr>Slide 35</vt:lpstr>
      <vt:lpstr>CALCULATION  OF  TOTAL SOLIDS</vt:lpstr>
      <vt:lpstr>CHROMATOGRAPHY</vt:lpstr>
      <vt:lpstr>TYPES OF CHROMATOGRAPHY</vt:lpstr>
      <vt:lpstr>CHROMATOGRAPHY</vt:lpstr>
      <vt:lpstr>Slide 40</vt:lpstr>
      <vt:lpstr>Slide 41</vt:lpstr>
      <vt:lpstr>Slide 42</vt:lpstr>
      <vt:lpstr>Slide 43</vt:lpstr>
      <vt:lpstr>Slide 44</vt:lpstr>
      <vt:lpstr>Slide 45</vt:lpstr>
      <vt:lpstr>Slide 46</vt:lpstr>
      <vt:lpstr>chromatography</vt:lpstr>
      <vt:lpstr>CHROMATOGRAM</vt:lpstr>
      <vt:lpstr>PROCEDURE</vt:lpstr>
      <vt:lpstr>Slide 50</vt:lpstr>
      <vt:lpstr>Slide 51</vt:lpstr>
      <vt:lpstr>THIN LAYER CHROMATOGRAPHY</vt:lpstr>
      <vt:lpstr>Slide 53</vt:lpstr>
      <vt:lpstr>ADVANTAGES OF CHROMATOGRAPHY</vt:lpstr>
      <vt:lpstr>HOMOEOPATHIC UTILITY OF CHROMATOGRAPHY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Saradha Krishna</dc:creator>
  <cp:lastModifiedBy>Windows</cp:lastModifiedBy>
  <cp:revision>35</cp:revision>
  <dcterms:created xsi:type="dcterms:W3CDTF">2016-06-16T05:26:30Z</dcterms:created>
  <dcterms:modified xsi:type="dcterms:W3CDTF">2019-07-02T07:46:12Z</dcterms:modified>
</cp:coreProperties>
</file>